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3" r:id="rId1"/>
  </p:sldMasterIdLst>
  <p:notesMasterIdLst>
    <p:notesMasterId r:id="rId15"/>
  </p:notesMasterIdLst>
  <p:handoutMasterIdLst>
    <p:handoutMasterId r:id="rId16"/>
  </p:handoutMasterIdLst>
  <p:sldIdLst>
    <p:sldId id="305" r:id="rId2"/>
    <p:sldId id="286" r:id="rId3"/>
    <p:sldId id="287" r:id="rId4"/>
    <p:sldId id="302" r:id="rId5"/>
    <p:sldId id="290" r:id="rId6"/>
    <p:sldId id="291" r:id="rId7"/>
    <p:sldId id="294" r:id="rId8"/>
    <p:sldId id="295" r:id="rId9"/>
    <p:sldId id="299" r:id="rId10"/>
    <p:sldId id="300" r:id="rId11"/>
    <p:sldId id="296" r:id="rId12"/>
    <p:sldId id="297" r:id="rId13"/>
    <p:sldId id="306" r:id="rId14"/>
  </p:sldIdLst>
  <p:sldSz cx="6858000" cy="9904413"/>
  <p:notesSz cx="6858000" cy="9144000"/>
  <p:embeddedFontLst>
    <p:embeddedFont>
      <p:font typeface="나눔고딕" panose="020D0604000000000000" pitchFamily="50" charset="-127"/>
      <p:regular r:id="rId17"/>
      <p:bold r:id="rId18"/>
    </p:embeddedFont>
    <p:embeddedFont>
      <p:font typeface="나눔고딕 ExtraBold" panose="020D0904000000000000" pitchFamily="50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9" userDrawn="1">
          <p15:clr>
            <a:srgbClr val="A4A3A4"/>
          </p15:clr>
        </p15:guide>
        <p15:guide id="2" orient="horz" pos="5796" userDrawn="1">
          <p15:clr>
            <a:srgbClr val="A4A3A4"/>
          </p15:clr>
        </p15:guide>
        <p15:guide id="3" orient="horz" pos="6022">
          <p15:clr>
            <a:srgbClr val="A4A3A4"/>
          </p15:clr>
        </p15:guide>
        <p15:guide id="4" orient="horz" pos="761" userDrawn="1">
          <p15:clr>
            <a:srgbClr val="A4A3A4"/>
          </p15:clr>
        </p15:guide>
        <p15:guide id="6" pos="4110" userDrawn="1">
          <p15:clr>
            <a:srgbClr val="A4A3A4"/>
          </p15:clr>
        </p15:guide>
        <p15:guide id="7" pos="2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00"/>
    <a:srgbClr val="ECEBE7"/>
    <a:srgbClr val="5F5B4D"/>
    <a:srgbClr val="827C68"/>
    <a:srgbClr val="C7C4B9"/>
    <a:srgbClr val="646569"/>
    <a:srgbClr val="636569"/>
    <a:srgbClr val="D9D8D6"/>
    <a:srgbClr val="26262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817" autoAdjust="0"/>
  </p:normalViewPr>
  <p:slideViewPr>
    <p:cSldViewPr>
      <p:cViewPr>
        <p:scale>
          <a:sx n="100" d="100"/>
          <a:sy n="100" d="100"/>
        </p:scale>
        <p:origin x="1020" y="-2656"/>
      </p:cViewPr>
      <p:guideLst>
        <p:guide orient="horz" pos="489"/>
        <p:guide orient="horz" pos="5796"/>
        <p:guide orient="horz" pos="6022"/>
        <p:guide orient="horz" pos="761"/>
        <p:guide pos="4110"/>
        <p:guide pos="21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375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39A06-5853-41D0-8859-D586E4067591}" type="datetimeFigureOut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2021-10-19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36BD2-C963-4F53-B1F3-E3A686FFEE2E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‹#›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743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33D1D05-08FA-4897-8657-6B6E03A4CFE1}" type="datetimeFigureOut">
              <a:rPr lang="ko-KR" altLang="en-US" smtClean="0"/>
              <a:pPr/>
              <a:t>2021-10-19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E527C47-16CA-4D8F-B8A4-66E64C4E05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47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스타트업 </a:t>
            </a:r>
            <a:r>
              <a:rPr lang="en-US" altLang="ko-KR" dirty="0"/>
              <a:t>&gt; </a:t>
            </a:r>
            <a:r>
              <a:rPr lang="ko-KR" altLang="en-US" dirty="0"/>
              <a:t>사수가 현재 방향을 추천하는 내용으로 스토리 전개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27C47-16CA-4D8F-B8A4-66E64C4E050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36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0" r="34131"/>
          <a:stretch/>
        </p:blipFill>
        <p:spPr bwMode="auto">
          <a:xfrm>
            <a:off x="0" y="0"/>
            <a:ext cx="6858000" cy="990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482878" y="9248005"/>
            <a:ext cx="291361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latinLnBrk="0">
              <a:spcBef>
                <a:spcPts val="200"/>
              </a:spcBef>
            </a:pP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9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sp>
        <p:nvSpPr>
          <p:cNvPr id="6" name="액자 1"/>
          <p:cNvSpPr/>
          <p:nvPr userDrawn="1"/>
        </p:nvSpPr>
        <p:spPr>
          <a:xfrm rot="10800000">
            <a:off x="1939686" y="1639861"/>
            <a:ext cx="4918313" cy="5550078"/>
          </a:xfrm>
          <a:prstGeom prst="round1Rect">
            <a:avLst>
              <a:gd name="adj" fmla="val 11816"/>
            </a:avLst>
          </a:prstGeom>
          <a:gradFill flip="none" rotWithShape="1">
            <a:gsLst>
              <a:gs pos="46000">
                <a:srgbClr val="FF6B00">
                  <a:alpha val="85000"/>
                </a:srgbClr>
              </a:gs>
              <a:gs pos="100000">
                <a:srgbClr val="F5A943"/>
              </a:gs>
            </a:gsLst>
            <a:lin ang="135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prstClr val="white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10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작업\2019. 07. 02_신규로고 표준템플릿 요청\PSD\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990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7951E2-7E7F-4F9A-B942-1F2F447F8CC5}"/>
              </a:ext>
            </a:extLst>
          </p:cNvPr>
          <p:cNvCxnSpPr/>
          <p:nvPr userDrawn="1"/>
        </p:nvCxnSpPr>
        <p:spPr>
          <a:xfrm>
            <a:off x="980728" y="4952206"/>
            <a:ext cx="0" cy="2698902"/>
          </a:xfrm>
          <a:prstGeom prst="line">
            <a:avLst/>
          </a:prstGeom>
          <a:ln w="50800" cap="rnd">
            <a:solidFill>
              <a:srgbClr val="FF6B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268760" y="4940596"/>
            <a:ext cx="2952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500" b="1" i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CONTENTS</a:t>
            </a:r>
            <a:endParaRPr lang="ko-KR" altLang="en-US" sz="2500" b="1" i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29" b="29467"/>
          <a:stretch/>
        </p:blipFill>
        <p:spPr>
          <a:xfrm>
            <a:off x="4082698" y="1063774"/>
            <a:ext cx="2504709" cy="34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3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-6263" y="-1"/>
            <a:ext cx="6870526" cy="9904414"/>
            <a:chOff x="-6263" y="-1"/>
            <a:chExt cx="6870526" cy="9904414"/>
          </a:xfrm>
        </p:grpSpPr>
        <p:sp>
          <p:nvSpPr>
            <p:cNvPr id="12" name="직사각형 11"/>
            <p:cNvSpPr/>
            <p:nvPr/>
          </p:nvSpPr>
          <p:spPr>
            <a:xfrm>
              <a:off x="-6263" y="-1"/>
              <a:ext cx="6870526" cy="9904413"/>
            </a:xfrm>
            <a:prstGeom prst="rect">
              <a:avLst/>
            </a:prstGeom>
            <a:solidFill>
              <a:srgbClr val="ECE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-6263" y="6320358"/>
              <a:ext cx="6864263" cy="3584055"/>
              <a:chOff x="3019378" y="3218403"/>
              <a:chExt cx="6885035" cy="3594901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019378" y="6165304"/>
                <a:ext cx="6885033" cy="64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" name="Group 5"/>
              <p:cNvGrpSpPr>
                <a:grpSpLocks noChangeAspect="1"/>
              </p:cNvGrpSpPr>
              <p:nvPr/>
            </p:nvGrpSpPr>
            <p:grpSpPr bwMode="auto">
              <a:xfrm>
                <a:off x="7392021" y="3218403"/>
                <a:ext cx="2512392" cy="2946901"/>
                <a:chOff x="2308" y="1400"/>
                <a:chExt cx="3238" cy="3798"/>
              </a:xfrm>
              <a:solidFill>
                <a:schemeClr val="tx2"/>
              </a:solidFill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2308" y="2004"/>
                  <a:ext cx="3238" cy="3194"/>
                </a:xfrm>
                <a:custGeom>
                  <a:avLst/>
                  <a:gdLst>
                    <a:gd name="T0" fmla="*/ 3238 w 3238"/>
                    <a:gd name="T1" fmla="*/ 1018 h 3194"/>
                    <a:gd name="T2" fmla="*/ 3184 w 3238"/>
                    <a:gd name="T3" fmla="*/ 974 h 3194"/>
                    <a:gd name="T4" fmla="*/ 3126 w 3238"/>
                    <a:gd name="T5" fmla="*/ 934 h 3194"/>
                    <a:gd name="T6" fmla="*/ 3066 w 3238"/>
                    <a:gd name="T7" fmla="*/ 900 h 3194"/>
                    <a:gd name="T8" fmla="*/ 3002 w 3238"/>
                    <a:gd name="T9" fmla="*/ 872 h 3194"/>
                    <a:gd name="T10" fmla="*/ 2936 w 3238"/>
                    <a:gd name="T11" fmla="*/ 850 h 3194"/>
                    <a:gd name="T12" fmla="*/ 2866 w 3238"/>
                    <a:gd name="T13" fmla="*/ 832 h 3194"/>
                    <a:gd name="T14" fmla="*/ 2794 w 3238"/>
                    <a:gd name="T15" fmla="*/ 822 h 3194"/>
                    <a:gd name="T16" fmla="*/ 2720 w 3238"/>
                    <a:gd name="T17" fmla="*/ 818 h 3194"/>
                    <a:gd name="T18" fmla="*/ 1304 w 3238"/>
                    <a:gd name="T19" fmla="*/ 818 h 3194"/>
                    <a:gd name="T20" fmla="*/ 472 w 3238"/>
                    <a:gd name="T21" fmla="*/ 0 h 3194"/>
                    <a:gd name="T22" fmla="*/ 0 w 3238"/>
                    <a:gd name="T23" fmla="*/ 818 h 3194"/>
                    <a:gd name="T24" fmla="*/ 472 w 3238"/>
                    <a:gd name="T25" fmla="*/ 1630 h 3194"/>
                    <a:gd name="T26" fmla="*/ 472 w 3238"/>
                    <a:gd name="T27" fmla="*/ 2506 h 3194"/>
                    <a:gd name="T28" fmla="*/ 480 w 3238"/>
                    <a:gd name="T29" fmla="*/ 2700 h 3194"/>
                    <a:gd name="T30" fmla="*/ 500 w 3238"/>
                    <a:gd name="T31" fmla="*/ 2878 h 3194"/>
                    <a:gd name="T32" fmla="*/ 532 w 3238"/>
                    <a:gd name="T33" fmla="*/ 3044 h 3194"/>
                    <a:gd name="T34" fmla="*/ 576 w 3238"/>
                    <a:gd name="T35" fmla="*/ 3194 h 3194"/>
                    <a:gd name="T36" fmla="*/ 1654 w 3238"/>
                    <a:gd name="T37" fmla="*/ 3194 h 3194"/>
                    <a:gd name="T38" fmla="*/ 1568 w 3238"/>
                    <a:gd name="T39" fmla="*/ 3162 h 3194"/>
                    <a:gd name="T40" fmla="*/ 1496 w 3238"/>
                    <a:gd name="T41" fmla="*/ 3114 h 3194"/>
                    <a:gd name="T42" fmla="*/ 1434 w 3238"/>
                    <a:gd name="T43" fmla="*/ 3052 h 3194"/>
                    <a:gd name="T44" fmla="*/ 1386 w 3238"/>
                    <a:gd name="T45" fmla="*/ 2976 h 3194"/>
                    <a:gd name="T46" fmla="*/ 1350 w 3238"/>
                    <a:gd name="T47" fmla="*/ 2884 h 3194"/>
                    <a:gd name="T48" fmla="*/ 1324 w 3238"/>
                    <a:gd name="T49" fmla="*/ 2774 h 3194"/>
                    <a:gd name="T50" fmla="*/ 1310 w 3238"/>
                    <a:gd name="T51" fmla="*/ 2650 h 3194"/>
                    <a:gd name="T52" fmla="*/ 1304 w 3238"/>
                    <a:gd name="T53" fmla="*/ 2506 h 3194"/>
                    <a:gd name="T54" fmla="*/ 1840 w 3238"/>
                    <a:gd name="T55" fmla="*/ 1630 h 3194"/>
                    <a:gd name="T56" fmla="*/ 2326 w 3238"/>
                    <a:gd name="T57" fmla="*/ 1630 h 3194"/>
                    <a:gd name="T58" fmla="*/ 2360 w 3238"/>
                    <a:gd name="T59" fmla="*/ 1632 h 3194"/>
                    <a:gd name="T60" fmla="*/ 2426 w 3238"/>
                    <a:gd name="T61" fmla="*/ 1646 h 3194"/>
                    <a:gd name="T62" fmla="*/ 2486 w 3238"/>
                    <a:gd name="T63" fmla="*/ 1672 h 3194"/>
                    <a:gd name="T64" fmla="*/ 2538 w 3238"/>
                    <a:gd name="T65" fmla="*/ 1708 h 3194"/>
                    <a:gd name="T66" fmla="*/ 2584 w 3238"/>
                    <a:gd name="T67" fmla="*/ 1754 h 3194"/>
                    <a:gd name="T68" fmla="*/ 2620 w 3238"/>
                    <a:gd name="T69" fmla="*/ 1806 h 3194"/>
                    <a:gd name="T70" fmla="*/ 2646 w 3238"/>
                    <a:gd name="T71" fmla="*/ 1866 h 3194"/>
                    <a:gd name="T72" fmla="*/ 2660 w 3238"/>
                    <a:gd name="T73" fmla="*/ 1930 h 3194"/>
                    <a:gd name="T74" fmla="*/ 2662 w 3238"/>
                    <a:gd name="T75" fmla="*/ 1976 h 3194"/>
                    <a:gd name="T76" fmla="*/ 2662 w 3238"/>
                    <a:gd name="T77" fmla="*/ 3194 h 3194"/>
                    <a:gd name="T78" fmla="*/ 3238 w 3238"/>
                    <a:gd name="T79" fmla="*/ 1018 h 3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238" h="3194">
                      <a:moveTo>
                        <a:pt x="3238" y="1018"/>
                      </a:moveTo>
                      <a:lnTo>
                        <a:pt x="3238" y="1018"/>
                      </a:lnTo>
                      <a:lnTo>
                        <a:pt x="3212" y="996"/>
                      </a:lnTo>
                      <a:lnTo>
                        <a:pt x="3184" y="974"/>
                      </a:lnTo>
                      <a:lnTo>
                        <a:pt x="3156" y="954"/>
                      </a:lnTo>
                      <a:lnTo>
                        <a:pt x="3126" y="934"/>
                      </a:lnTo>
                      <a:lnTo>
                        <a:pt x="3098" y="916"/>
                      </a:lnTo>
                      <a:lnTo>
                        <a:pt x="3066" y="900"/>
                      </a:lnTo>
                      <a:lnTo>
                        <a:pt x="3034" y="886"/>
                      </a:lnTo>
                      <a:lnTo>
                        <a:pt x="3002" y="872"/>
                      </a:lnTo>
                      <a:lnTo>
                        <a:pt x="2970" y="860"/>
                      </a:lnTo>
                      <a:lnTo>
                        <a:pt x="2936" y="850"/>
                      </a:lnTo>
                      <a:lnTo>
                        <a:pt x="2900" y="840"/>
                      </a:lnTo>
                      <a:lnTo>
                        <a:pt x="2866" y="832"/>
                      </a:lnTo>
                      <a:lnTo>
                        <a:pt x="2830" y="826"/>
                      </a:lnTo>
                      <a:lnTo>
                        <a:pt x="2794" y="822"/>
                      </a:lnTo>
                      <a:lnTo>
                        <a:pt x="2758" y="820"/>
                      </a:lnTo>
                      <a:lnTo>
                        <a:pt x="2720" y="818"/>
                      </a:lnTo>
                      <a:lnTo>
                        <a:pt x="2662" y="818"/>
                      </a:lnTo>
                      <a:lnTo>
                        <a:pt x="1304" y="818"/>
                      </a:lnTo>
                      <a:lnTo>
                        <a:pt x="1304" y="0"/>
                      </a:lnTo>
                      <a:lnTo>
                        <a:pt x="472" y="0"/>
                      </a:lnTo>
                      <a:lnTo>
                        <a:pt x="472" y="818"/>
                      </a:lnTo>
                      <a:lnTo>
                        <a:pt x="0" y="818"/>
                      </a:lnTo>
                      <a:lnTo>
                        <a:pt x="0" y="1630"/>
                      </a:lnTo>
                      <a:lnTo>
                        <a:pt x="472" y="1630"/>
                      </a:lnTo>
                      <a:lnTo>
                        <a:pt x="472" y="2506"/>
                      </a:lnTo>
                      <a:lnTo>
                        <a:pt x="472" y="2506"/>
                      </a:lnTo>
                      <a:lnTo>
                        <a:pt x="474" y="2606"/>
                      </a:lnTo>
                      <a:lnTo>
                        <a:pt x="480" y="2700"/>
                      </a:lnTo>
                      <a:lnTo>
                        <a:pt x="488" y="2792"/>
                      </a:lnTo>
                      <a:lnTo>
                        <a:pt x="500" y="2878"/>
                      </a:lnTo>
                      <a:lnTo>
                        <a:pt x="514" y="2962"/>
                      </a:lnTo>
                      <a:lnTo>
                        <a:pt x="532" y="3044"/>
                      </a:lnTo>
                      <a:lnTo>
                        <a:pt x="552" y="3120"/>
                      </a:lnTo>
                      <a:lnTo>
                        <a:pt x="576" y="3194"/>
                      </a:lnTo>
                      <a:lnTo>
                        <a:pt x="1654" y="3194"/>
                      </a:lnTo>
                      <a:lnTo>
                        <a:pt x="1654" y="3194"/>
                      </a:lnTo>
                      <a:lnTo>
                        <a:pt x="1608" y="3180"/>
                      </a:lnTo>
                      <a:lnTo>
                        <a:pt x="1568" y="3162"/>
                      </a:lnTo>
                      <a:lnTo>
                        <a:pt x="1530" y="3140"/>
                      </a:lnTo>
                      <a:lnTo>
                        <a:pt x="1496" y="3114"/>
                      </a:lnTo>
                      <a:lnTo>
                        <a:pt x="1464" y="3086"/>
                      </a:lnTo>
                      <a:lnTo>
                        <a:pt x="1434" y="3052"/>
                      </a:lnTo>
                      <a:lnTo>
                        <a:pt x="1410" y="3016"/>
                      </a:lnTo>
                      <a:lnTo>
                        <a:pt x="1386" y="2976"/>
                      </a:lnTo>
                      <a:lnTo>
                        <a:pt x="1366" y="2932"/>
                      </a:lnTo>
                      <a:lnTo>
                        <a:pt x="1350" y="2884"/>
                      </a:lnTo>
                      <a:lnTo>
                        <a:pt x="1336" y="2832"/>
                      </a:lnTo>
                      <a:lnTo>
                        <a:pt x="1324" y="2774"/>
                      </a:lnTo>
                      <a:lnTo>
                        <a:pt x="1316" y="2714"/>
                      </a:lnTo>
                      <a:lnTo>
                        <a:pt x="1310" y="2650"/>
                      </a:lnTo>
                      <a:lnTo>
                        <a:pt x="1306" y="2580"/>
                      </a:lnTo>
                      <a:lnTo>
                        <a:pt x="1304" y="2506"/>
                      </a:lnTo>
                      <a:lnTo>
                        <a:pt x="1304" y="1630"/>
                      </a:lnTo>
                      <a:lnTo>
                        <a:pt x="1840" y="1630"/>
                      </a:lnTo>
                      <a:lnTo>
                        <a:pt x="2320" y="1630"/>
                      </a:lnTo>
                      <a:lnTo>
                        <a:pt x="2326" y="1630"/>
                      </a:lnTo>
                      <a:lnTo>
                        <a:pt x="2326" y="1630"/>
                      </a:lnTo>
                      <a:lnTo>
                        <a:pt x="2360" y="1632"/>
                      </a:lnTo>
                      <a:lnTo>
                        <a:pt x="2394" y="1638"/>
                      </a:lnTo>
                      <a:lnTo>
                        <a:pt x="2426" y="1646"/>
                      </a:lnTo>
                      <a:lnTo>
                        <a:pt x="2456" y="1658"/>
                      </a:lnTo>
                      <a:lnTo>
                        <a:pt x="2486" y="1672"/>
                      </a:lnTo>
                      <a:lnTo>
                        <a:pt x="2514" y="1688"/>
                      </a:lnTo>
                      <a:lnTo>
                        <a:pt x="2538" y="1708"/>
                      </a:lnTo>
                      <a:lnTo>
                        <a:pt x="2562" y="1730"/>
                      </a:lnTo>
                      <a:lnTo>
                        <a:pt x="2584" y="1754"/>
                      </a:lnTo>
                      <a:lnTo>
                        <a:pt x="2604" y="1778"/>
                      </a:lnTo>
                      <a:lnTo>
                        <a:pt x="2620" y="1806"/>
                      </a:lnTo>
                      <a:lnTo>
                        <a:pt x="2634" y="1836"/>
                      </a:lnTo>
                      <a:lnTo>
                        <a:pt x="2646" y="1866"/>
                      </a:lnTo>
                      <a:lnTo>
                        <a:pt x="2654" y="1898"/>
                      </a:lnTo>
                      <a:lnTo>
                        <a:pt x="2660" y="1930"/>
                      </a:lnTo>
                      <a:lnTo>
                        <a:pt x="2662" y="1964"/>
                      </a:lnTo>
                      <a:lnTo>
                        <a:pt x="2662" y="1976"/>
                      </a:lnTo>
                      <a:lnTo>
                        <a:pt x="2662" y="2364"/>
                      </a:lnTo>
                      <a:lnTo>
                        <a:pt x="2662" y="3194"/>
                      </a:lnTo>
                      <a:lnTo>
                        <a:pt x="3238" y="3194"/>
                      </a:lnTo>
                      <a:lnTo>
                        <a:pt x="3238" y="10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4864" y="1400"/>
                  <a:ext cx="682" cy="1038"/>
                </a:xfrm>
                <a:custGeom>
                  <a:avLst/>
                  <a:gdLst>
                    <a:gd name="T0" fmla="*/ 0 w 682"/>
                    <a:gd name="T1" fmla="*/ 516 h 1038"/>
                    <a:gd name="T2" fmla="*/ 2 w 682"/>
                    <a:gd name="T3" fmla="*/ 570 h 1038"/>
                    <a:gd name="T4" fmla="*/ 10 w 682"/>
                    <a:gd name="T5" fmla="*/ 622 h 1038"/>
                    <a:gd name="T6" fmla="*/ 22 w 682"/>
                    <a:gd name="T7" fmla="*/ 674 h 1038"/>
                    <a:gd name="T8" fmla="*/ 40 w 682"/>
                    <a:gd name="T9" fmla="*/ 722 h 1038"/>
                    <a:gd name="T10" fmla="*/ 62 w 682"/>
                    <a:gd name="T11" fmla="*/ 768 h 1038"/>
                    <a:gd name="T12" fmla="*/ 88 w 682"/>
                    <a:gd name="T13" fmla="*/ 810 h 1038"/>
                    <a:gd name="T14" fmla="*/ 116 w 682"/>
                    <a:gd name="T15" fmla="*/ 850 h 1038"/>
                    <a:gd name="T16" fmla="*/ 150 w 682"/>
                    <a:gd name="T17" fmla="*/ 888 h 1038"/>
                    <a:gd name="T18" fmla="*/ 188 w 682"/>
                    <a:gd name="T19" fmla="*/ 922 h 1038"/>
                    <a:gd name="T20" fmla="*/ 228 w 682"/>
                    <a:gd name="T21" fmla="*/ 950 h 1038"/>
                    <a:gd name="T22" fmla="*/ 270 w 682"/>
                    <a:gd name="T23" fmla="*/ 976 h 1038"/>
                    <a:gd name="T24" fmla="*/ 316 w 682"/>
                    <a:gd name="T25" fmla="*/ 998 h 1038"/>
                    <a:gd name="T26" fmla="*/ 364 w 682"/>
                    <a:gd name="T27" fmla="*/ 1016 h 1038"/>
                    <a:gd name="T28" fmla="*/ 416 w 682"/>
                    <a:gd name="T29" fmla="*/ 1028 h 1038"/>
                    <a:gd name="T30" fmla="*/ 468 w 682"/>
                    <a:gd name="T31" fmla="*/ 1036 h 1038"/>
                    <a:gd name="T32" fmla="*/ 522 w 682"/>
                    <a:gd name="T33" fmla="*/ 1038 h 1038"/>
                    <a:gd name="T34" fmla="*/ 564 w 682"/>
                    <a:gd name="T35" fmla="*/ 1036 h 1038"/>
                    <a:gd name="T36" fmla="*/ 644 w 682"/>
                    <a:gd name="T37" fmla="*/ 1024 h 1038"/>
                    <a:gd name="T38" fmla="*/ 682 w 682"/>
                    <a:gd name="T39" fmla="*/ 24 h 1038"/>
                    <a:gd name="T40" fmla="*/ 644 w 682"/>
                    <a:gd name="T41" fmla="*/ 14 h 1038"/>
                    <a:gd name="T42" fmla="*/ 564 w 682"/>
                    <a:gd name="T43" fmla="*/ 2 h 1038"/>
                    <a:gd name="T44" fmla="*/ 522 w 682"/>
                    <a:gd name="T45" fmla="*/ 0 h 1038"/>
                    <a:gd name="T46" fmla="*/ 468 w 682"/>
                    <a:gd name="T47" fmla="*/ 2 h 1038"/>
                    <a:gd name="T48" fmla="*/ 416 w 682"/>
                    <a:gd name="T49" fmla="*/ 10 h 1038"/>
                    <a:gd name="T50" fmla="*/ 364 w 682"/>
                    <a:gd name="T51" fmla="*/ 22 h 1038"/>
                    <a:gd name="T52" fmla="*/ 316 w 682"/>
                    <a:gd name="T53" fmla="*/ 40 h 1038"/>
                    <a:gd name="T54" fmla="*/ 270 w 682"/>
                    <a:gd name="T55" fmla="*/ 62 h 1038"/>
                    <a:gd name="T56" fmla="*/ 228 w 682"/>
                    <a:gd name="T57" fmla="*/ 86 h 1038"/>
                    <a:gd name="T58" fmla="*/ 188 w 682"/>
                    <a:gd name="T59" fmla="*/ 116 h 1038"/>
                    <a:gd name="T60" fmla="*/ 150 w 682"/>
                    <a:gd name="T61" fmla="*/ 150 h 1038"/>
                    <a:gd name="T62" fmla="*/ 116 w 682"/>
                    <a:gd name="T63" fmla="*/ 186 h 1038"/>
                    <a:gd name="T64" fmla="*/ 88 w 682"/>
                    <a:gd name="T65" fmla="*/ 226 h 1038"/>
                    <a:gd name="T66" fmla="*/ 62 w 682"/>
                    <a:gd name="T67" fmla="*/ 268 h 1038"/>
                    <a:gd name="T68" fmla="*/ 40 w 682"/>
                    <a:gd name="T69" fmla="*/ 314 h 1038"/>
                    <a:gd name="T70" fmla="*/ 22 w 682"/>
                    <a:gd name="T71" fmla="*/ 362 h 1038"/>
                    <a:gd name="T72" fmla="*/ 10 w 682"/>
                    <a:gd name="T73" fmla="*/ 410 h 1038"/>
                    <a:gd name="T74" fmla="*/ 2 w 682"/>
                    <a:gd name="T75" fmla="*/ 462 h 1038"/>
                    <a:gd name="T76" fmla="*/ 0 w 682"/>
                    <a:gd name="T77" fmla="*/ 516 h 10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82" h="1038">
                      <a:moveTo>
                        <a:pt x="0" y="516"/>
                      </a:moveTo>
                      <a:lnTo>
                        <a:pt x="0" y="516"/>
                      </a:lnTo>
                      <a:lnTo>
                        <a:pt x="0" y="544"/>
                      </a:lnTo>
                      <a:lnTo>
                        <a:pt x="2" y="570"/>
                      </a:lnTo>
                      <a:lnTo>
                        <a:pt x="6" y="596"/>
                      </a:lnTo>
                      <a:lnTo>
                        <a:pt x="10" y="622"/>
                      </a:lnTo>
                      <a:lnTo>
                        <a:pt x="16" y="648"/>
                      </a:lnTo>
                      <a:lnTo>
                        <a:pt x="22" y="674"/>
                      </a:lnTo>
                      <a:lnTo>
                        <a:pt x="30" y="698"/>
                      </a:lnTo>
                      <a:lnTo>
                        <a:pt x="40" y="722"/>
                      </a:lnTo>
                      <a:lnTo>
                        <a:pt x="50" y="746"/>
                      </a:lnTo>
                      <a:lnTo>
                        <a:pt x="62" y="768"/>
                      </a:lnTo>
                      <a:lnTo>
                        <a:pt x="74" y="790"/>
                      </a:lnTo>
                      <a:lnTo>
                        <a:pt x="88" y="810"/>
                      </a:lnTo>
                      <a:lnTo>
                        <a:pt x="102" y="832"/>
                      </a:lnTo>
                      <a:lnTo>
                        <a:pt x="116" y="850"/>
                      </a:lnTo>
                      <a:lnTo>
                        <a:pt x="134" y="870"/>
                      </a:lnTo>
                      <a:lnTo>
                        <a:pt x="150" y="888"/>
                      </a:lnTo>
                      <a:lnTo>
                        <a:pt x="168" y="904"/>
                      </a:lnTo>
                      <a:lnTo>
                        <a:pt x="188" y="922"/>
                      </a:lnTo>
                      <a:lnTo>
                        <a:pt x="206" y="936"/>
                      </a:lnTo>
                      <a:lnTo>
                        <a:pt x="228" y="950"/>
                      </a:lnTo>
                      <a:lnTo>
                        <a:pt x="248" y="964"/>
                      </a:lnTo>
                      <a:lnTo>
                        <a:pt x="270" y="976"/>
                      </a:lnTo>
                      <a:lnTo>
                        <a:pt x="292" y="988"/>
                      </a:lnTo>
                      <a:lnTo>
                        <a:pt x="316" y="998"/>
                      </a:lnTo>
                      <a:lnTo>
                        <a:pt x="340" y="1008"/>
                      </a:lnTo>
                      <a:lnTo>
                        <a:pt x="364" y="1016"/>
                      </a:lnTo>
                      <a:lnTo>
                        <a:pt x="390" y="1022"/>
                      </a:lnTo>
                      <a:lnTo>
                        <a:pt x="416" y="1028"/>
                      </a:lnTo>
                      <a:lnTo>
                        <a:pt x="442" y="1032"/>
                      </a:lnTo>
                      <a:lnTo>
                        <a:pt x="468" y="1036"/>
                      </a:lnTo>
                      <a:lnTo>
                        <a:pt x="494" y="1038"/>
                      </a:lnTo>
                      <a:lnTo>
                        <a:pt x="522" y="1038"/>
                      </a:lnTo>
                      <a:lnTo>
                        <a:pt x="522" y="1038"/>
                      </a:lnTo>
                      <a:lnTo>
                        <a:pt x="564" y="1036"/>
                      </a:lnTo>
                      <a:lnTo>
                        <a:pt x="604" y="1032"/>
                      </a:lnTo>
                      <a:lnTo>
                        <a:pt x="644" y="1024"/>
                      </a:lnTo>
                      <a:lnTo>
                        <a:pt x="682" y="1014"/>
                      </a:lnTo>
                      <a:lnTo>
                        <a:pt x="682" y="24"/>
                      </a:lnTo>
                      <a:lnTo>
                        <a:pt x="682" y="24"/>
                      </a:lnTo>
                      <a:lnTo>
                        <a:pt x="644" y="14"/>
                      </a:lnTo>
                      <a:lnTo>
                        <a:pt x="604" y="6"/>
                      </a:lnTo>
                      <a:lnTo>
                        <a:pt x="564" y="2"/>
                      </a:lnTo>
                      <a:lnTo>
                        <a:pt x="522" y="0"/>
                      </a:lnTo>
                      <a:lnTo>
                        <a:pt x="522" y="0"/>
                      </a:lnTo>
                      <a:lnTo>
                        <a:pt x="494" y="0"/>
                      </a:lnTo>
                      <a:lnTo>
                        <a:pt x="468" y="2"/>
                      </a:lnTo>
                      <a:lnTo>
                        <a:pt x="442" y="6"/>
                      </a:lnTo>
                      <a:lnTo>
                        <a:pt x="416" y="10"/>
                      </a:lnTo>
                      <a:lnTo>
                        <a:pt x="390" y="16"/>
                      </a:lnTo>
                      <a:lnTo>
                        <a:pt x="364" y="22"/>
                      </a:lnTo>
                      <a:lnTo>
                        <a:pt x="340" y="30"/>
                      </a:lnTo>
                      <a:lnTo>
                        <a:pt x="316" y="40"/>
                      </a:lnTo>
                      <a:lnTo>
                        <a:pt x="292" y="50"/>
                      </a:lnTo>
                      <a:lnTo>
                        <a:pt x="270" y="62"/>
                      </a:lnTo>
                      <a:lnTo>
                        <a:pt x="248" y="74"/>
                      </a:lnTo>
                      <a:lnTo>
                        <a:pt x="228" y="86"/>
                      </a:lnTo>
                      <a:lnTo>
                        <a:pt x="206" y="102"/>
                      </a:lnTo>
                      <a:lnTo>
                        <a:pt x="188" y="116"/>
                      </a:lnTo>
                      <a:lnTo>
                        <a:pt x="168" y="132"/>
                      </a:lnTo>
                      <a:lnTo>
                        <a:pt x="150" y="150"/>
                      </a:lnTo>
                      <a:lnTo>
                        <a:pt x="134" y="168"/>
                      </a:lnTo>
                      <a:lnTo>
                        <a:pt x="116" y="186"/>
                      </a:lnTo>
                      <a:lnTo>
                        <a:pt x="102" y="206"/>
                      </a:lnTo>
                      <a:lnTo>
                        <a:pt x="88" y="226"/>
                      </a:lnTo>
                      <a:lnTo>
                        <a:pt x="74" y="246"/>
                      </a:lnTo>
                      <a:lnTo>
                        <a:pt x="62" y="268"/>
                      </a:lnTo>
                      <a:lnTo>
                        <a:pt x="50" y="290"/>
                      </a:lnTo>
                      <a:lnTo>
                        <a:pt x="40" y="314"/>
                      </a:lnTo>
                      <a:lnTo>
                        <a:pt x="30" y="338"/>
                      </a:lnTo>
                      <a:lnTo>
                        <a:pt x="22" y="362"/>
                      </a:lnTo>
                      <a:lnTo>
                        <a:pt x="16" y="386"/>
                      </a:lnTo>
                      <a:lnTo>
                        <a:pt x="10" y="410"/>
                      </a:lnTo>
                      <a:lnTo>
                        <a:pt x="6" y="436"/>
                      </a:lnTo>
                      <a:lnTo>
                        <a:pt x="2" y="462"/>
                      </a:lnTo>
                      <a:lnTo>
                        <a:pt x="0" y="488"/>
                      </a:lnTo>
                      <a:lnTo>
                        <a:pt x="0" y="516"/>
                      </a:lnTo>
                      <a:lnTo>
                        <a:pt x="0" y="5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sp>
        <p:nvSpPr>
          <p:cNvPr id="23" name="직사각형 22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04" b="29467"/>
          <a:stretch/>
        </p:blipFill>
        <p:spPr>
          <a:xfrm>
            <a:off x="96261" y="9704734"/>
            <a:ext cx="1340768" cy="1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7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lang="ko-KR" altLang="en-US" sz="2400" b="1" spc="-20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자유형 5"/>
          <p:cNvSpPr/>
          <p:nvPr userDrawn="1"/>
        </p:nvSpPr>
        <p:spPr>
          <a:xfrm>
            <a:off x="813" y="630869"/>
            <a:ext cx="6858000" cy="0"/>
          </a:xfrm>
          <a:custGeom>
            <a:avLst/>
            <a:gdLst>
              <a:gd name="connsiteX0" fmla="*/ 0 w 9921600"/>
              <a:gd name="connsiteY0" fmla="*/ 0 h 0"/>
              <a:gd name="connsiteX1" fmla="*/ 9921600 w 99216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21600">
                <a:moveTo>
                  <a:pt x="0" y="0"/>
                </a:moveTo>
                <a:lnTo>
                  <a:pt x="99216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ea typeface="나눔고딕" panose="020D0604000000000000" pitchFamily="50" charset="-127"/>
            </a:endParaRPr>
          </a:p>
        </p:txBody>
      </p:sp>
      <p:sp>
        <p:nvSpPr>
          <p:cNvPr id="13" name="Rectangle 17"/>
          <p:cNvSpPr>
            <a:spLocks noChangeArrowheads="1"/>
          </p:cNvSpPr>
          <p:nvPr userDrawn="1"/>
        </p:nvSpPr>
        <p:spPr bwMode="auto">
          <a:xfrm>
            <a:off x="3285993" y="9635125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8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/ 00</a:t>
            </a:r>
          </a:p>
        </p:txBody>
      </p:sp>
      <p:sp>
        <p:nvSpPr>
          <p:cNvPr id="2" name="자유형 1"/>
          <p:cNvSpPr/>
          <p:nvPr userDrawn="1"/>
        </p:nvSpPr>
        <p:spPr>
          <a:xfrm>
            <a:off x="6309320" y="347089"/>
            <a:ext cx="0" cy="283780"/>
          </a:xfrm>
          <a:custGeom>
            <a:avLst/>
            <a:gdLst>
              <a:gd name="connsiteX0" fmla="*/ 0 w 0"/>
              <a:gd name="connsiteY0" fmla="*/ 283780 h 283780"/>
              <a:gd name="connsiteX1" fmla="*/ 0 w 0"/>
              <a:gd name="connsiteY1" fmla="*/ 0 h 28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83780">
                <a:moveTo>
                  <a:pt x="0" y="283780"/>
                </a:move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prstClr val="black"/>
              </a:solidFill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59" b="29467"/>
          <a:stretch/>
        </p:blipFill>
        <p:spPr>
          <a:xfrm>
            <a:off x="96261" y="9698775"/>
            <a:ext cx="1340768" cy="15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00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1" y="-1"/>
            <a:ext cx="6858000" cy="9904413"/>
          </a:xfrm>
          <a:prstGeom prst="rect">
            <a:avLst/>
          </a:prstGeom>
          <a:gradFill flip="none" rotWithShape="1">
            <a:gsLst>
              <a:gs pos="46000">
                <a:srgbClr val="FF6B00">
                  <a:alpha val="89000"/>
                </a:srgbClr>
              </a:gs>
              <a:gs pos="100000">
                <a:srgbClr val="F5A943"/>
              </a:gs>
            </a:gsLst>
            <a:lin ang="27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나눔고딕" panose="020D0604000000000000" pitchFamily="50" charset="-127"/>
            </a:endParaRPr>
          </a:p>
        </p:txBody>
      </p:sp>
      <p:pic>
        <p:nvPicPr>
          <p:cNvPr id="10" name="Picture 4" descr="D:\작업\2019. 07. 02_표준템플릿 요청\제목 없음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50" y="776288"/>
            <a:ext cx="1654175" cy="26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 userDrawn="1"/>
        </p:nvGrpSpPr>
        <p:grpSpPr>
          <a:xfrm>
            <a:off x="1172185" y="3579908"/>
            <a:ext cx="4513630" cy="1274669"/>
            <a:chOff x="1172185" y="3579908"/>
            <a:chExt cx="4513630" cy="1274669"/>
          </a:xfrm>
        </p:grpSpPr>
        <p:sp>
          <p:nvSpPr>
            <p:cNvPr id="21" name="직사각형 20"/>
            <p:cNvSpPr/>
            <p:nvPr userDrawn="1"/>
          </p:nvSpPr>
          <p:spPr>
            <a:xfrm>
              <a:off x="1172185" y="3579908"/>
              <a:ext cx="451363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ea typeface="나눔고딕" panose="020D0604000000000000" pitchFamily="50" charset="-127"/>
                  <a:cs typeface="Arial" panose="020B0604020202020204" pitchFamily="34" charset="0"/>
                </a:rPr>
                <a:t>Thank you</a:t>
              </a: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1245937" y="4608356"/>
              <a:ext cx="44398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000" b="1" spc="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The Best HR Service Partner</a:t>
              </a:r>
              <a:endParaRPr lang="ko-KR" altLang="en-US" sz="1000" b="1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482878" y="7713392"/>
            <a:ext cx="4198711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www.multicampus.co.kr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482878" y="8487283"/>
            <a:ext cx="4092178" cy="51552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l">
              <a:spcBef>
                <a:spcPts val="600"/>
              </a:spcBef>
            </a:pPr>
            <a:r>
              <a:rPr lang="en-US" altLang="ko-KR" sz="1050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Tel. 010-5656-3891   E-mail. gm1.kim@multicampus.com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482878" y="8444002"/>
            <a:ext cx="3971751" cy="595107"/>
            <a:chOff x="1443125" y="6752406"/>
            <a:chExt cx="3971751" cy="720080"/>
          </a:xfrm>
        </p:grpSpPr>
        <p:cxnSp>
          <p:nvCxnSpPr>
            <p:cNvPr id="3" name="직선 연결선 2"/>
            <p:cNvCxnSpPr/>
            <p:nvPr userDrawn="1"/>
          </p:nvCxnSpPr>
          <p:spPr>
            <a:xfrm>
              <a:off x="1443125" y="6752406"/>
              <a:ext cx="39717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1443125" y="7472486"/>
              <a:ext cx="39717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 userDrawn="1"/>
        </p:nvSpPr>
        <p:spPr>
          <a:xfrm>
            <a:off x="482878" y="9248005"/>
            <a:ext cx="291361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latinLnBrk="0">
              <a:spcBef>
                <a:spcPts val="200"/>
              </a:spcBef>
            </a:pP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9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3306167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48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7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lgt302@hanmail.net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11085" y="3167174"/>
            <a:ext cx="4560419" cy="3226770"/>
            <a:chOff x="1939685" y="2393253"/>
            <a:chExt cx="4560419" cy="3226770"/>
          </a:xfrm>
        </p:grpSpPr>
        <p:sp>
          <p:nvSpPr>
            <p:cNvPr id="21" name="직사각형 20"/>
            <p:cNvSpPr/>
            <p:nvPr/>
          </p:nvSpPr>
          <p:spPr>
            <a:xfrm>
              <a:off x="1939685" y="2393253"/>
              <a:ext cx="4560419" cy="2365263"/>
            </a:xfrm>
            <a:prstGeom prst="rect">
              <a:avLst/>
            </a:prstGeom>
          </p:spPr>
          <p:txBody>
            <a:bodyPr wrap="square" lIns="0" tIns="45720" rIns="91440" bIns="45720" anchor="t">
              <a:spAutoFit/>
            </a:bodyPr>
            <a:lstStyle/>
            <a:p>
              <a:pPr algn="r">
                <a:lnSpc>
                  <a:spcPct val="110000"/>
                </a:lnSpc>
                <a:spcBef>
                  <a:spcPts val="300"/>
                </a:spcBef>
              </a:pPr>
              <a:r>
                <a:rPr lang="ko-KR" altLang="en-US" sz="6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atin typeface="나눔고딕 ExtraBold"/>
                  <a:ea typeface="나눔고딕 ExtraBold"/>
                  <a:cs typeface="Arial"/>
                </a:rPr>
                <a:t>이민성 </a:t>
              </a:r>
              <a:endParaRPr lang="en-US" altLang="ko-KR" sz="6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나눔고딕 ExtraBold"/>
                <a:ea typeface="나눔고딕 ExtraBold"/>
                <a:cs typeface="Arial"/>
              </a:endParaRPr>
            </a:p>
            <a:p>
              <a:pPr algn="r">
                <a:lnSpc>
                  <a:spcPct val="110000"/>
                </a:lnSpc>
                <a:spcBef>
                  <a:spcPts val="300"/>
                </a:spcBef>
              </a:pPr>
              <a:r>
                <a:rPr lang="en-US" altLang="ko-KR" sz="6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Portfolio</a:t>
              </a:r>
              <a:endParaRPr lang="ko-KR" altLang="en-US" sz="6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771912" y="5312246"/>
              <a:ext cx="1728192" cy="307777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2021. 10. 14</a:t>
              </a:r>
              <a:endParaRPr lang="ko-KR" altLang="en-US" sz="1400" spc="-3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 flipH="1">
              <a:off x="5589240" y="4829115"/>
              <a:ext cx="80838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0" y="-405680"/>
            <a:ext cx="6671504" cy="37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폰트를 기본으로 사용하였습니다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942300" y="1984280"/>
            <a:ext cx="4941168" cy="97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C98810-0B42-429C-A9C6-743EB956F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44" y="2231696"/>
            <a:ext cx="2973532" cy="4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3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38203" y="1208088"/>
            <a:ext cx="1628651" cy="312541"/>
            <a:chOff x="332656" y="4143997"/>
            <a:chExt cx="1628651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6286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수상 및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자격사항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152805"/>
              </p:ext>
            </p:extLst>
          </p:nvPr>
        </p:nvGraphicFramePr>
        <p:xfrm>
          <a:off x="338201" y="1640681"/>
          <a:ext cx="6186424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주요내용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발급기관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2021.10.08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기업요구사항 기반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PJT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경진대회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등상 수상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멀티캠퍼스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2021.09.24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ADsP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자격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데이터산업진흥원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2020.10.09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컴퓨터활용능력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급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대한상공회의소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2015.12.14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정보처리기능사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산업인력공단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8808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2020.07.12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TOEIC 950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ETS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8387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2021.01.27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IH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722807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38203" y="5167980"/>
            <a:ext cx="1295226" cy="312541"/>
            <a:chOff x="332656" y="4143997"/>
            <a:chExt cx="1295226" cy="312541"/>
          </a:xfrm>
        </p:grpSpPr>
        <p:sp>
          <p:nvSpPr>
            <p:cNvPr id="24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29522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수상 증빙 및  기타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CA64792-8C45-4C5A-BE5D-C8B497A9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2" y="5642834"/>
            <a:ext cx="2519563" cy="35578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AE4962-A3F0-4F5A-8269-D5893B75A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60" y="5600279"/>
            <a:ext cx="3474740" cy="14576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F8147E-A0C8-42A9-BB9F-C5A61F7CF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960" y="7534920"/>
            <a:ext cx="3474740" cy="14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31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5" name="TextBox 4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8" name="TextBox 7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ko-KR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PR</a:t>
              </a:r>
              <a:endParaRPr lang="ko-KR" altLang="en-US" sz="25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7311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PR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04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6F8B9-D0E6-465D-B9D7-CCA907404D0B}"/>
              </a:ext>
            </a:extLst>
          </p:cNvPr>
          <p:cNvSpPr txBox="1"/>
          <p:nvPr/>
        </p:nvSpPr>
        <p:spPr>
          <a:xfrm>
            <a:off x="220552" y="1686157"/>
            <a:ext cx="4720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지원 분야와 관련하여 전문성을 키우기 위해 노력한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81845-5418-4F5C-9DC5-21B9F4F7C927}"/>
              </a:ext>
            </a:extLst>
          </p:cNvPr>
          <p:cNvSpPr txBox="1"/>
          <p:nvPr/>
        </p:nvSpPr>
        <p:spPr>
          <a:xfrm>
            <a:off x="229377" y="3968100"/>
            <a:ext cx="6083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다양한 자원 활용</a:t>
            </a:r>
            <a:r>
              <a:rPr lang="en-US" altLang="ko-KR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협력을 이끌어 내어 </a:t>
            </a:r>
            <a:r>
              <a:rPr lang="ko-KR" altLang="en-US" sz="1600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팀웍을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발휘하여 목표를 달성한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74D00A-9669-4EB4-AD56-A0A99551EFBF}"/>
              </a:ext>
            </a:extLst>
          </p:cNvPr>
          <p:cNvSpPr txBox="1"/>
          <p:nvPr/>
        </p:nvSpPr>
        <p:spPr>
          <a:xfrm>
            <a:off x="257026" y="6288707"/>
            <a:ext cx="320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목표를 세우고 끈질기게 성취한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51B1A-62D3-41DB-BC0D-6903B4534371}"/>
              </a:ext>
            </a:extLst>
          </p:cNvPr>
          <p:cNvSpPr txBox="1"/>
          <p:nvPr/>
        </p:nvSpPr>
        <p:spPr>
          <a:xfrm>
            <a:off x="332656" y="6792763"/>
            <a:ext cx="619268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ea typeface="나눔고딕" panose="020D0604000000000000" pitchFamily="50" charset="-127"/>
              </a:rPr>
              <a:t>"흐르는 물은 썩지 않는다."</a:t>
            </a:r>
          </a:p>
          <a:p>
            <a:endParaRPr lang="ko-KR" altLang="en-US" sz="900" dirty="0">
              <a:ea typeface="나눔고딕" panose="020D0604000000000000" pitchFamily="50" charset="-127"/>
            </a:endParaRPr>
          </a:p>
          <a:p>
            <a:r>
              <a:rPr lang="ko-KR" altLang="en-US" sz="900" dirty="0">
                <a:ea typeface="나눔고딕" panose="020D0604000000000000" pitchFamily="50" charset="-127"/>
              </a:rPr>
              <a:t>도전하는 사람이 발전한다는 말에 깊이 공감하여 어떤 일이든 목표를 설정하고 직접 경험하며 성장할 것을 다짐했습니다. 영어교육학을 전공하면서 미국에 대해 접할 기회가 많았습니다. 하지만 큰 비용을 요구하기 때문에 현실적으로 이루기 쉽지 않은 도전이었습니다. 그러던 중, 정부지원 인턴십을 제공하는 WEST 프로그램에 대해서 알게 되었습니다. 선발과정이 쉽진 않았지만, 마침내 20:1의 경쟁률을 뚫고 프로그램에 참여할 수 있었습니다. 교육직무의 인턴십 업무를 진행하고 싶었지만, 기회가 되지 않아서 행정직무에서 인턴을 하게 되었습니다. 그런데도 어떤 문제 상황에서도 분명한 목표의식과 열정을 가지고 임하였습니다. 동료들과 많은 대화를 나눴고, 자연스럽게 미국에 </a:t>
            </a:r>
            <a:r>
              <a:rPr lang="ko-KR" altLang="en-US" sz="900" dirty="0" err="1">
                <a:ea typeface="나눔고딕" panose="020D0604000000000000" pitchFamily="50" charset="-127"/>
              </a:rPr>
              <a:t>모여있는</a:t>
            </a:r>
            <a:r>
              <a:rPr lang="ko-KR" altLang="en-US" sz="900" dirty="0">
                <a:ea typeface="나눔고딕" panose="020D0604000000000000" pitchFamily="50" charset="-127"/>
              </a:rPr>
              <a:t> 다양한 문화를 접하며 타문화에 대한 이해도를 높일 수 있었습니다. 이후, 능력을 인정받아 </a:t>
            </a:r>
            <a:r>
              <a:rPr lang="ko-KR" altLang="en-US" sz="900" dirty="0" err="1">
                <a:ea typeface="나눔고딕" panose="020D0604000000000000" pitchFamily="50" charset="-127"/>
              </a:rPr>
              <a:t>신규입사자</a:t>
            </a:r>
            <a:r>
              <a:rPr lang="ko-KR" altLang="en-US" sz="900" dirty="0">
                <a:ea typeface="나눔고딕" panose="020D0604000000000000" pitchFamily="50" charset="-127"/>
              </a:rPr>
              <a:t> 교육과 기존 근로자들의 근로 민원접수 업무를 수행하는 기회도 얻었습니다. 그 결과 성공적으로 인턴십 프로그램을 완료할 수 있었습니다. 이후로도 새로운 상황 속에서 끊임없이 도전하면서 성장할 수 있는 원동력을 얻게 되었고 이 경험을 바탕으로 끊임없는 발전을 도모하겠습니다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endParaRPr lang="ko-KR" altLang="en-US" sz="900" dirty="0"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DFD13-065E-4FEE-B35D-A67E5D2701F7}"/>
              </a:ext>
            </a:extLst>
          </p:cNvPr>
          <p:cNvSpPr txBox="1"/>
          <p:nvPr/>
        </p:nvSpPr>
        <p:spPr>
          <a:xfrm>
            <a:off x="330570" y="2024711"/>
            <a:ext cx="62959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ea typeface="나눔고딕" panose="020D0604000000000000" pitchFamily="50" charset="-127"/>
              </a:rPr>
              <a:t>“</a:t>
            </a:r>
            <a:r>
              <a:rPr lang="en-US" altLang="ko-KR" sz="900" dirty="0">
                <a:ea typeface="나눔고딕" panose="020D0604000000000000" pitchFamily="50" charset="-127"/>
              </a:rPr>
              <a:t>Soft &amp; Hard</a:t>
            </a:r>
            <a:r>
              <a:rPr lang="ko-KR" altLang="en-US" sz="900" dirty="0">
                <a:ea typeface="나눔고딕" panose="020D0604000000000000" pitchFamily="50" charset="-127"/>
              </a:rPr>
              <a:t>"</a:t>
            </a:r>
          </a:p>
          <a:p>
            <a:endParaRPr lang="ko-KR" altLang="en-US" sz="900" dirty="0">
              <a:ea typeface="나눔고딕" panose="020D0604000000000000" pitchFamily="50" charset="-127"/>
            </a:endParaRPr>
          </a:p>
          <a:p>
            <a:r>
              <a:rPr lang="en-US" altLang="ko-KR" sz="900" dirty="0">
                <a:ea typeface="나눔고딕" panose="020D0604000000000000" pitchFamily="50" charset="-127"/>
              </a:rPr>
              <a:t>Digital</a:t>
            </a:r>
            <a:r>
              <a:rPr lang="ko-KR" altLang="en-US" sz="900" dirty="0"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ea typeface="나눔고딕" panose="020D0604000000000000" pitchFamily="50" charset="-127"/>
              </a:rPr>
              <a:t>Transformation</a:t>
            </a:r>
            <a:r>
              <a:rPr lang="ko-KR" altLang="en-US" sz="900" dirty="0">
                <a:ea typeface="나눔고딕" panose="020D0604000000000000" pitchFamily="50" charset="-127"/>
              </a:rPr>
              <a:t>에 맞추어 데이터 분석에 필요한 </a:t>
            </a:r>
            <a:r>
              <a:rPr lang="en-US" altLang="ko-KR" sz="900" dirty="0">
                <a:ea typeface="나눔고딕" panose="020D0604000000000000" pitchFamily="50" charset="-127"/>
              </a:rPr>
              <a:t>Soft &amp; Hard skills </a:t>
            </a:r>
            <a:r>
              <a:rPr lang="ko-KR" altLang="en-US" sz="900" dirty="0">
                <a:ea typeface="나눔고딕" panose="020D0604000000000000" pitchFamily="50" charset="-127"/>
              </a:rPr>
              <a:t>역량을 키우고자 노력하였습니다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이를 위해 교육과정과 평가를 수강하여 실제 교육현장에서 사용되는 기반 이론들을 탐구하였고, 이를 실제 교육 환경에서 적용하며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사실을 해석하고 전달하는 기술을 길렀습니다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학교 교육 이외에선 전화상담실 전화상담원, 매니큐어 제조공장, 서빙, 물류업체 등 분야를 가리지 않고 도전하여 고객지향적 태도와 의사소통 능력을 길렀고 스카우트 전략기획팀 인턴을 통해 공공사업의 기획과 운영관리 지식을 함양하였습니다. 또 한 미국 HR 기업의 인턴을 통해 국제 감각을 기르며 문서 작성 및 DB 관리 능력을 인정받았고 그곳의 </a:t>
            </a:r>
            <a:r>
              <a:rPr lang="ko-KR" altLang="en-US" sz="900" dirty="0" err="1">
                <a:ea typeface="나눔고딕" panose="020D0604000000000000" pitchFamily="50" charset="-127"/>
              </a:rPr>
              <a:t>CEO를</a:t>
            </a:r>
            <a:r>
              <a:rPr lang="ko-KR" altLang="en-US" sz="900" dirty="0">
                <a:ea typeface="나눔고딕" panose="020D0604000000000000" pitchFamily="50" charset="-127"/>
              </a:rPr>
              <a:t> 통해 사업기획과 </a:t>
            </a:r>
            <a:r>
              <a:rPr lang="en-US" altLang="ko-KR" sz="900" dirty="0">
                <a:ea typeface="나눔고딕" panose="020D0604000000000000" pitchFamily="50" charset="-127"/>
              </a:rPr>
              <a:t>HRM</a:t>
            </a:r>
            <a:r>
              <a:rPr lang="ko-KR" altLang="en-US" sz="900" dirty="0">
                <a:ea typeface="나눔고딕" panose="020D0604000000000000" pitchFamily="50" charset="-127"/>
              </a:rPr>
              <a:t>을 배워 의사소통 능력을 크게 성장시켰습니다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또 한 기술적인 부분을 성장시키기 위하여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멀티캠퍼스 </a:t>
            </a:r>
            <a:r>
              <a:rPr lang="en-US" altLang="ko-KR" sz="900" dirty="0">
                <a:ea typeface="나눔고딕" panose="020D0604000000000000" pitchFamily="50" charset="-127"/>
              </a:rPr>
              <a:t>K-digital </a:t>
            </a:r>
            <a:r>
              <a:rPr lang="ko-KR" altLang="en-US" sz="900" dirty="0">
                <a:ea typeface="나눔고딕" panose="020D0604000000000000" pitchFamily="50" charset="-127"/>
              </a:rPr>
              <a:t>과정을 수강하며</a:t>
            </a:r>
            <a:r>
              <a:rPr lang="en-US" altLang="ko-KR" sz="900" dirty="0">
                <a:ea typeface="나눔고딕" panose="020D0604000000000000" pitchFamily="50" charset="-127"/>
              </a:rPr>
              <a:t>, 5</a:t>
            </a:r>
            <a:r>
              <a:rPr lang="ko-KR" altLang="en-US" sz="900" dirty="0">
                <a:ea typeface="나눔고딕" panose="020D0604000000000000" pitchFamily="50" charset="-127"/>
              </a:rPr>
              <a:t>개월 하루 </a:t>
            </a:r>
            <a:r>
              <a:rPr lang="en-US" altLang="ko-KR" sz="900" dirty="0">
                <a:ea typeface="나눔고딕" panose="020D0604000000000000" pitchFamily="50" charset="-127"/>
              </a:rPr>
              <a:t>8</a:t>
            </a:r>
            <a:r>
              <a:rPr lang="ko-KR" altLang="en-US" sz="900" dirty="0">
                <a:ea typeface="나눔고딕" panose="020D0604000000000000" pitchFamily="50" charset="-127"/>
              </a:rPr>
              <a:t>시간씩 학업에 집중하며 프로그래밍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통계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모델링의 개념과 기술을 익혔고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이에 더하여 시각화 부분에서 개인적인 성장을 도모하기 위해 </a:t>
            </a:r>
            <a:r>
              <a:rPr lang="ko-KR" altLang="en-US" sz="900" dirty="0" err="1">
                <a:ea typeface="나눔고딕" panose="020D0604000000000000" pitchFamily="50" charset="-127"/>
              </a:rPr>
              <a:t>태블로을</a:t>
            </a:r>
            <a:r>
              <a:rPr lang="ko-KR" altLang="en-US" sz="900" dirty="0">
                <a:ea typeface="나눔고딕" panose="020D0604000000000000" pitchFamily="50" charset="-127"/>
              </a:rPr>
              <a:t> 독학하여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활용하였습니다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또 한 리더십 및 의사소통 능력의 전문화를 위해서 팀장 역할을 자발적으로 맡아 수행하며 팀을 이끌었고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총 </a:t>
            </a:r>
            <a:r>
              <a:rPr lang="en-US" altLang="ko-KR" sz="900" dirty="0">
                <a:ea typeface="나눔고딕" panose="020D0604000000000000" pitchFamily="50" charset="-127"/>
              </a:rPr>
              <a:t>3</a:t>
            </a:r>
            <a:r>
              <a:rPr lang="ko-KR" altLang="en-US" sz="900" dirty="0">
                <a:ea typeface="나눔고딕" panose="020D0604000000000000" pitchFamily="50" charset="-127"/>
              </a:rPr>
              <a:t>회의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 모두 발표를 맡아 진행하여 마지막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에선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>
                <a:ea typeface="나눔고딕" panose="020D0604000000000000" pitchFamily="50" charset="-127"/>
              </a:rPr>
              <a:t>등이라는 성적을 낼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endParaRPr lang="ko-KR" altLang="en-US" sz="900" dirty="0"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3E55D-AC81-44E2-B426-E0C2FC092CB7}"/>
              </a:ext>
            </a:extLst>
          </p:cNvPr>
          <p:cNvSpPr txBox="1"/>
          <p:nvPr/>
        </p:nvSpPr>
        <p:spPr>
          <a:xfrm>
            <a:off x="330570" y="4329390"/>
            <a:ext cx="6268319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ea typeface="나눔고딕" panose="020D0604000000000000" pitchFamily="50" charset="-127"/>
              </a:rPr>
              <a:t>성장하는 분석가</a:t>
            </a:r>
            <a:r>
              <a:rPr lang="en-US" altLang="ko-KR" sz="900" dirty="0">
                <a:ea typeface="나눔고딕" panose="020D0604000000000000" pitchFamily="50" charset="-127"/>
              </a:rPr>
              <a:t>＂</a:t>
            </a:r>
          </a:p>
          <a:p>
            <a:endParaRPr lang="en-US" altLang="ko-KR" sz="900" dirty="0">
              <a:ea typeface="나눔고딕" panose="020D0604000000000000" pitchFamily="50" charset="-127"/>
            </a:endParaRPr>
          </a:p>
          <a:p>
            <a:r>
              <a:rPr lang="ko-KR" altLang="en-US" sz="900" dirty="0">
                <a:ea typeface="나눔고딕" panose="020D0604000000000000" pitchFamily="50" charset="-127"/>
              </a:rPr>
              <a:t>기업요구사항 기반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경진대회에서 전체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>
                <a:ea typeface="나눔고딕" panose="020D0604000000000000" pitchFamily="50" charset="-127"/>
              </a:rPr>
              <a:t>등 성적으로 성공적인 마무리를 한 경험이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데이터 엔지니어링팀과 데이터 사이언스 팀의 협업으로 자료수집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정제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분석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서비스 및 배포의 전 과정의 장기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주제선정부터 많은 어려움이 있었고</a:t>
            </a:r>
            <a:r>
              <a:rPr lang="en-US" altLang="ko-KR" sz="900" dirty="0">
                <a:ea typeface="나눔고딕" panose="020D0604000000000000" pitchFamily="50" charset="-127"/>
              </a:rPr>
              <a:t>, 2</a:t>
            </a:r>
            <a:r>
              <a:rPr lang="ko-KR" altLang="en-US" sz="900" dirty="0">
                <a:ea typeface="나눔고딕" panose="020D0604000000000000" pitchFamily="50" charset="-127"/>
              </a:rPr>
              <a:t>주가 넘어서야 주제를 선정할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저를 포함한 단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 err="1">
                <a:ea typeface="나눔고딕" panose="020D0604000000000000" pitchFamily="50" charset="-127"/>
              </a:rPr>
              <a:t>명뿐</a:t>
            </a:r>
            <a:r>
              <a:rPr lang="ko-KR" altLang="en-US" sz="900" dirty="0">
                <a:ea typeface="나눔고딕" panose="020D0604000000000000" pitchFamily="50" charset="-127"/>
              </a:rPr>
              <a:t> 인 데이터 사이언스 팀에서는 해당 분야에 대한 도메인 지식을 가지고 있는 팀원이 없었고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더 큰 문제는 해당 주제에 대한 선행연구가 거의 존재하지 않았다는 사실이었습니다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이와 같은 문제 해결을 위해서 목표를 세분화하여 해결할 수 있는 업무부터 접근하기로 방향을 설정하였고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팀원들을 이끌었습니다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우선 </a:t>
            </a:r>
            <a:r>
              <a:rPr lang="en-US" altLang="ko-KR" sz="900" dirty="0">
                <a:ea typeface="나눔고딕" panose="020D0604000000000000" pitchFamily="50" charset="-127"/>
              </a:rPr>
              <a:t>EDA</a:t>
            </a:r>
            <a:r>
              <a:rPr lang="ko-KR" altLang="en-US" sz="900" dirty="0">
                <a:ea typeface="나눔고딕" panose="020D0604000000000000" pitchFamily="50" charset="-127"/>
              </a:rPr>
              <a:t>를 진행하기 위해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수집할 수 있는 데이터의 목록을 확인하였고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가능한 모든 자료를 수집해달라고 요청하였습니다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 후 </a:t>
            </a:r>
            <a:r>
              <a:rPr lang="en-US" altLang="ko-KR" sz="900" dirty="0">
                <a:ea typeface="나눔고딕" panose="020D0604000000000000" pitchFamily="50" charset="-127"/>
              </a:rPr>
              <a:t>EDA</a:t>
            </a:r>
            <a:r>
              <a:rPr lang="ko-KR" altLang="en-US" sz="900" dirty="0">
                <a:ea typeface="나눔고딕" panose="020D0604000000000000" pitchFamily="50" charset="-127"/>
              </a:rPr>
              <a:t>를 진행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가지고 있는 데이터의 경향성 및 특성을 파악하는 데에 주력하였고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해당 결과를 바탕으로 모델링 방향을 결정하고자 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다양한 기법들을 적용하여 설명력 있는 모델을 찾고자 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후반부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데이터 사이언스 팀의 팀원이 나가게 되어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마지막 모델링 파트를 혼자서 진행하게 되었습니다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모델링 파트를 혼자 진행하기 위해서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엔지니어링 팀원들의 피드백을 적극적으로 수용하였고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다른 팀과 </a:t>
            </a:r>
            <a:r>
              <a:rPr lang="ko-KR" altLang="en-US" sz="900" dirty="0" err="1">
                <a:ea typeface="나눔고딕" panose="020D0604000000000000" pitchFamily="50" charset="-127"/>
              </a:rPr>
              <a:t>멘토님에게도</a:t>
            </a:r>
            <a:r>
              <a:rPr lang="ko-KR" altLang="en-US" sz="900" dirty="0">
                <a:ea typeface="나눔고딕" panose="020D0604000000000000" pitchFamily="50" charset="-127"/>
              </a:rPr>
              <a:t> 기술과 방향성에 대해 조언을 구하며 혼자 작업을 하는 문제를 해결할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그리하여 경진대회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>
                <a:ea typeface="나눔고딕" panose="020D0604000000000000" pitchFamily="50" charset="-127"/>
              </a:rPr>
              <a:t>등이라는 만족스러운 성과를 낼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endParaRPr lang="ko-KR" altLang="en-US" sz="900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652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PR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04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6F8B9-D0E6-465D-B9D7-CCA907404D0B}"/>
              </a:ext>
            </a:extLst>
          </p:cNvPr>
          <p:cNvSpPr txBox="1"/>
          <p:nvPr/>
        </p:nvSpPr>
        <p:spPr>
          <a:xfrm>
            <a:off x="220552" y="1686157"/>
            <a:ext cx="4720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지원 분야와 관련하여 전문성을 키우기 위해 노력한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81845-5418-4F5C-9DC5-21B9F4F7C927}"/>
              </a:ext>
            </a:extLst>
          </p:cNvPr>
          <p:cNvSpPr txBox="1"/>
          <p:nvPr/>
        </p:nvSpPr>
        <p:spPr>
          <a:xfrm>
            <a:off x="229377" y="3968100"/>
            <a:ext cx="6083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다양한 자원 활용</a:t>
            </a:r>
            <a:r>
              <a:rPr lang="en-US" altLang="ko-KR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협력을 이끌어 내어 </a:t>
            </a:r>
            <a:r>
              <a:rPr lang="ko-KR" altLang="en-US" sz="1600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팀웍을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발휘하여 목표를 달성한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74D00A-9669-4EB4-AD56-A0A99551EFBF}"/>
              </a:ext>
            </a:extLst>
          </p:cNvPr>
          <p:cNvSpPr txBox="1"/>
          <p:nvPr/>
        </p:nvSpPr>
        <p:spPr>
          <a:xfrm>
            <a:off x="257026" y="6288707"/>
            <a:ext cx="320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목표를 세우고 끈질기게 성취한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51B1A-62D3-41DB-BC0D-6903B4534371}"/>
              </a:ext>
            </a:extLst>
          </p:cNvPr>
          <p:cNvSpPr txBox="1"/>
          <p:nvPr/>
        </p:nvSpPr>
        <p:spPr>
          <a:xfrm>
            <a:off x="332656" y="6792763"/>
            <a:ext cx="619268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ea typeface="나눔고딕" panose="020D0604000000000000" pitchFamily="50" charset="-127"/>
              </a:rPr>
              <a:t>"흐르는 물은 썩지 않는다."</a:t>
            </a:r>
          </a:p>
          <a:p>
            <a:endParaRPr lang="ko-KR" altLang="en-US" sz="900" dirty="0">
              <a:ea typeface="나눔고딕" panose="020D0604000000000000" pitchFamily="50" charset="-127"/>
            </a:endParaRPr>
          </a:p>
          <a:p>
            <a:r>
              <a:rPr lang="en-US" altLang="ko-KR" sz="900" dirty="0">
                <a:ea typeface="나눔고딕" panose="020D0604000000000000" pitchFamily="50" charset="-127"/>
              </a:rPr>
              <a:t>K-digital training</a:t>
            </a:r>
            <a:r>
              <a:rPr lang="ko-KR" altLang="en-US" sz="900" dirty="0">
                <a:ea typeface="나눔고딕" panose="020D0604000000000000" pitchFamily="50" charset="-127"/>
              </a:rPr>
              <a:t>을 수강하면서</a:t>
            </a:r>
            <a:r>
              <a:rPr lang="en-US" altLang="ko-KR" sz="900" dirty="0"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ea typeface="나눔고딕" panose="020D0604000000000000" pitchFamily="50" charset="-127"/>
              </a:rPr>
              <a:t>세운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>
                <a:ea typeface="나눔고딕" panose="020D0604000000000000" pitchFamily="50" charset="-127"/>
              </a:rPr>
              <a:t>가지 목표가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 중 하나는 </a:t>
            </a:r>
            <a:r>
              <a:rPr lang="en-US" altLang="ko-KR" sz="900" dirty="0">
                <a:ea typeface="나눔고딕" panose="020D0604000000000000" pitchFamily="50" charset="-127"/>
              </a:rPr>
              <a:t>3</a:t>
            </a:r>
            <a:r>
              <a:rPr lang="ko-KR" altLang="en-US" sz="900" dirty="0">
                <a:ea typeface="나눔고딕" panose="020D0604000000000000" pitchFamily="50" charset="-127"/>
              </a:rPr>
              <a:t>번의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중 반드시 한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에선 수상을 하는 것이었습니다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이것을 목표로 삼은 이유는 다양하게 있지만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가장 큰 이유는 스스로에게 확실한 동기부여를 하기 </a:t>
            </a:r>
            <a:r>
              <a:rPr lang="ko-KR" altLang="en-US" sz="900" dirty="0" err="1">
                <a:ea typeface="나눔고딕" panose="020D0604000000000000" pitchFamily="50" charset="-127"/>
              </a:rPr>
              <a:t>위함이었습니다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그리고</a:t>
            </a:r>
            <a:r>
              <a:rPr lang="en-US" altLang="ko-KR" sz="900" dirty="0"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ea typeface="나눔고딕" panose="020D0604000000000000" pitchFamily="50" charset="-127"/>
              </a:rPr>
              <a:t>마지막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에서 이 목표를 달성할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endParaRPr lang="ko-KR" altLang="en-US" sz="900" dirty="0"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DFD13-065E-4FEE-B35D-A67E5D2701F7}"/>
              </a:ext>
            </a:extLst>
          </p:cNvPr>
          <p:cNvSpPr txBox="1"/>
          <p:nvPr/>
        </p:nvSpPr>
        <p:spPr>
          <a:xfrm>
            <a:off x="301385" y="2024711"/>
            <a:ext cx="6295967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ea typeface="나눔고딕" panose="020D0604000000000000" pitchFamily="50" charset="-127"/>
              </a:rPr>
              <a:t>“</a:t>
            </a:r>
            <a:r>
              <a:rPr lang="en-US" altLang="ko-KR" sz="900" dirty="0">
                <a:ea typeface="나눔고딕" panose="020D0604000000000000" pitchFamily="50" charset="-127"/>
              </a:rPr>
              <a:t>Soft &amp; Hard</a:t>
            </a:r>
            <a:r>
              <a:rPr lang="ko-KR" altLang="en-US" sz="900" dirty="0">
                <a:ea typeface="나눔고딕" panose="020D0604000000000000" pitchFamily="50" charset="-127"/>
              </a:rPr>
              <a:t>"</a:t>
            </a:r>
          </a:p>
          <a:p>
            <a:endParaRPr lang="ko-KR" altLang="en-US" sz="900" dirty="0">
              <a:ea typeface="나눔고딕" panose="020D0604000000000000" pitchFamily="50" charset="-127"/>
            </a:endParaRPr>
          </a:p>
          <a:p>
            <a:r>
              <a:rPr lang="en-US" altLang="ko-KR" sz="900" dirty="0">
                <a:ea typeface="나눔고딕" panose="020D0604000000000000" pitchFamily="50" charset="-127"/>
              </a:rPr>
              <a:t>Digital</a:t>
            </a:r>
            <a:r>
              <a:rPr lang="ko-KR" altLang="en-US" sz="900" dirty="0"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ea typeface="나눔고딕" panose="020D0604000000000000" pitchFamily="50" charset="-127"/>
              </a:rPr>
              <a:t>Transformation</a:t>
            </a:r>
            <a:r>
              <a:rPr lang="ko-KR" altLang="en-US" sz="900" dirty="0">
                <a:ea typeface="나눔고딕" panose="020D0604000000000000" pitchFamily="50" charset="-127"/>
              </a:rPr>
              <a:t>에 맞추어 데이터 분석에 필요한 </a:t>
            </a:r>
            <a:r>
              <a:rPr lang="en-US" altLang="ko-KR" sz="900" dirty="0">
                <a:ea typeface="나눔고딕" panose="020D0604000000000000" pitchFamily="50" charset="-127"/>
              </a:rPr>
              <a:t>Soft &amp; Hard skills </a:t>
            </a:r>
            <a:r>
              <a:rPr lang="ko-KR" altLang="en-US" sz="900" dirty="0">
                <a:ea typeface="나눔고딕" panose="020D0604000000000000" pitchFamily="50" charset="-127"/>
              </a:rPr>
              <a:t>역량을 키우고자 노력하였습니다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교육 스타트업 기획팀 수습기간 당시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사수의 추천으로 데이터 분석을 처음 접하게 되었습니다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다가올 시대에서 데이터를 다루고 해석하는 역량을 필수라고 판단하였기때문에 수습기간이 종료됨과 동시에 데이터 사이언스라는 새로운 영역에 도전하기로 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멀티캠퍼스 </a:t>
            </a:r>
            <a:r>
              <a:rPr lang="en-US" altLang="ko-KR" sz="900" dirty="0">
                <a:ea typeface="나눔고딕" panose="020D0604000000000000" pitchFamily="50" charset="-127"/>
              </a:rPr>
              <a:t>K-digital </a:t>
            </a:r>
            <a:r>
              <a:rPr lang="ko-KR" altLang="en-US" sz="900" dirty="0">
                <a:ea typeface="나눔고딕" panose="020D0604000000000000" pitchFamily="50" charset="-127"/>
              </a:rPr>
              <a:t>과정을 수강하며</a:t>
            </a:r>
            <a:r>
              <a:rPr lang="en-US" altLang="ko-KR" sz="900" dirty="0">
                <a:ea typeface="나눔고딕" panose="020D0604000000000000" pitchFamily="50" charset="-127"/>
              </a:rPr>
              <a:t>, 5</a:t>
            </a:r>
            <a:r>
              <a:rPr lang="ko-KR" altLang="en-US" sz="900" dirty="0">
                <a:ea typeface="나눔고딕" panose="020D0604000000000000" pitchFamily="50" charset="-127"/>
              </a:rPr>
              <a:t>개월 하루 </a:t>
            </a:r>
            <a:r>
              <a:rPr lang="en-US" altLang="ko-KR" sz="900" dirty="0">
                <a:ea typeface="나눔고딕" panose="020D0604000000000000" pitchFamily="50" charset="-127"/>
              </a:rPr>
              <a:t>8</a:t>
            </a:r>
            <a:r>
              <a:rPr lang="ko-KR" altLang="en-US" sz="900" dirty="0">
                <a:ea typeface="나눔고딕" panose="020D0604000000000000" pitchFamily="50" charset="-127"/>
              </a:rPr>
              <a:t>시간씩 학업에 집중하며 </a:t>
            </a:r>
            <a:r>
              <a:rPr lang="ko-KR" altLang="en-US" sz="900" dirty="0" err="1">
                <a:ea typeface="나눔고딕" panose="020D0604000000000000" pitchFamily="50" charset="-127"/>
              </a:rPr>
              <a:t>풀스텍</a:t>
            </a:r>
            <a:r>
              <a:rPr lang="ko-KR" altLang="en-US" sz="900" dirty="0">
                <a:ea typeface="나눔고딕" panose="020D0604000000000000" pitchFamily="50" charset="-127"/>
              </a:rPr>
              <a:t> 프로그래밍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 err="1">
                <a:ea typeface="나눔고딕" panose="020D0604000000000000" pitchFamily="50" charset="-127"/>
              </a:rPr>
              <a:t>파이썬을</a:t>
            </a:r>
            <a:r>
              <a:rPr lang="ko-KR" altLang="en-US" sz="900" dirty="0">
                <a:ea typeface="나눔고딕" panose="020D0604000000000000" pitchFamily="50" charset="-127"/>
              </a:rPr>
              <a:t> 활용한 통계</a:t>
            </a:r>
            <a:r>
              <a:rPr lang="en-US" altLang="ko-KR" sz="900" dirty="0">
                <a:ea typeface="나눔고딕" panose="020D0604000000000000" pitchFamily="50" charset="-127"/>
              </a:rPr>
              <a:t>, ML/DL</a:t>
            </a:r>
            <a:r>
              <a:rPr lang="ko-KR" altLang="en-US" sz="900" dirty="0">
                <a:ea typeface="나눔고딕" panose="020D0604000000000000" pitchFamily="50" charset="-127"/>
              </a:rPr>
              <a:t>의 개념과 기술을 익혔고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이에 더하여 유튜브 채널 </a:t>
            </a:r>
            <a:r>
              <a:rPr lang="en-US" altLang="ko-KR" sz="900" dirty="0">
                <a:ea typeface="나눔고딕" panose="020D0604000000000000" pitchFamily="50" charset="-127"/>
              </a:rPr>
              <a:t>‘PLANIT</a:t>
            </a:r>
            <a:r>
              <a:rPr lang="ko-KR" altLang="en-US" sz="900" dirty="0"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ea typeface="나눔고딕" panose="020D0604000000000000" pitchFamily="50" charset="-127"/>
              </a:rPr>
              <a:t>DV‘</a:t>
            </a:r>
            <a:r>
              <a:rPr lang="ko-KR" altLang="en-US" sz="900" dirty="0">
                <a:ea typeface="나눔고딕" panose="020D0604000000000000" pitchFamily="50" charset="-127"/>
              </a:rPr>
              <a:t>의 교육영상을 활용하여 </a:t>
            </a:r>
            <a:r>
              <a:rPr lang="en-US" altLang="ko-KR" sz="900" dirty="0">
                <a:ea typeface="나눔고딕" panose="020D0604000000000000" pitchFamily="50" charset="-127"/>
              </a:rPr>
              <a:t>Tableau </a:t>
            </a:r>
            <a:r>
              <a:rPr lang="ko-KR" altLang="en-US" sz="900" dirty="0">
                <a:ea typeface="나눔고딕" panose="020D0604000000000000" pitchFamily="50" charset="-127"/>
              </a:rPr>
              <a:t>사용법을 배워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데이터 시각화 부분을 담당하였습니다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또 한 리더십 및 의사소통 능력의 전문화를 위해서 팀장 역할을 자발적으로 맡아 수행하며 팀을 이끌었고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총 </a:t>
            </a:r>
            <a:r>
              <a:rPr lang="en-US" altLang="ko-KR" sz="900" dirty="0">
                <a:ea typeface="나눔고딕" panose="020D0604000000000000" pitchFamily="50" charset="-127"/>
              </a:rPr>
              <a:t>3</a:t>
            </a:r>
            <a:r>
              <a:rPr lang="ko-KR" altLang="en-US" sz="900" dirty="0">
                <a:ea typeface="나눔고딕" panose="020D0604000000000000" pitchFamily="50" charset="-127"/>
              </a:rPr>
              <a:t>회의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에서 산출물을 발표하였습니다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이에 대해 다수의 수강생과 심사담당자들로부터 자연스럽고 적절한 발표라는 평가를 얻을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기획과 관련하여 전화상담실 전화상담원으로 일하면서 일 평균 </a:t>
            </a:r>
            <a:r>
              <a:rPr lang="en-US" altLang="ko-KR" sz="900" dirty="0">
                <a:ea typeface="나눔고딕" panose="020D0604000000000000" pitchFamily="50" charset="-127"/>
              </a:rPr>
              <a:t>100</a:t>
            </a:r>
            <a:r>
              <a:rPr lang="ko-KR" altLang="en-US" sz="900" dirty="0">
                <a:ea typeface="나눔고딕" panose="020D0604000000000000" pitchFamily="50" charset="-127"/>
              </a:rPr>
              <a:t>개의 콜을 처리하며 문제대응을 위한 소통능력을 길렀고, 스카우트 전략기획팀 인턴을 통해 공공사업의 기획과 운영관리 지식을 함양하였습니다. 또 한 미국 HR 기업의 인턴을 통해 국제 감각을 기르며 문서 작성 및 DB 관리 능력을 인정받으며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개인정보 수집 및 파기에 관련한 정보윤리를 습득할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endParaRPr lang="ko-KR" altLang="en-US" sz="900" dirty="0"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3E55D-AC81-44E2-B426-E0C2FC092CB7}"/>
              </a:ext>
            </a:extLst>
          </p:cNvPr>
          <p:cNvSpPr txBox="1"/>
          <p:nvPr/>
        </p:nvSpPr>
        <p:spPr>
          <a:xfrm>
            <a:off x="330570" y="4329390"/>
            <a:ext cx="6268319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ea typeface="나눔고딕" panose="020D0604000000000000" pitchFamily="50" charset="-127"/>
              </a:rPr>
              <a:t>성장하는 분석가</a:t>
            </a:r>
            <a:r>
              <a:rPr lang="en-US" altLang="ko-KR" sz="900" dirty="0">
                <a:ea typeface="나눔고딕" panose="020D0604000000000000" pitchFamily="50" charset="-127"/>
              </a:rPr>
              <a:t>＂</a:t>
            </a:r>
          </a:p>
          <a:p>
            <a:endParaRPr lang="en-US" altLang="ko-KR" sz="900" dirty="0">
              <a:ea typeface="나눔고딕" panose="020D0604000000000000" pitchFamily="50" charset="-127"/>
            </a:endParaRPr>
          </a:p>
          <a:p>
            <a:r>
              <a:rPr lang="ko-KR" altLang="en-US" sz="900" dirty="0">
                <a:ea typeface="나눔고딕" panose="020D0604000000000000" pitchFamily="50" charset="-127"/>
              </a:rPr>
              <a:t>공공데이터를 활용한 데이터 시각화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진행하며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다양한 시각화 툴을 시도하며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성공적으로 마무리한 경험이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데이터를 활용한 첫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로서</a:t>
            </a:r>
            <a:r>
              <a:rPr lang="en-US" altLang="ko-KR" sz="900" dirty="0">
                <a:ea typeface="나눔고딕" panose="020D0604000000000000" pitchFamily="50" charset="-127"/>
              </a:rPr>
              <a:t>, 4</a:t>
            </a:r>
            <a:r>
              <a:rPr lang="ko-KR" altLang="en-US" sz="900" dirty="0">
                <a:ea typeface="나눔고딕" panose="020D0604000000000000" pitchFamily="50" charset="-127"/>
              </a:rPr>
              <a:t>인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>
                <a:ea typeface="나눔고딕" panose="020D0604000000000000" pitchFamily="50" charset="-127"/>
              </a:rPr>
              <a:t>조를 구성하여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팀원들 데이터 관련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 대한 경험이 적었고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특히 </a:t>
            </a:r>
            <a:r>
              <a:rPr lang="en-US" altLang="ko-KR" sz="900" dirty="0">
                <a:ea typeface="나눔고딕" panose="020D0604000000000000" pitchFamily="50" charset="-127"/>
              </a:rPr>
              <a:t>ML/DL</a:t>
            </a:r>
            <a:r>
              <a:rPr lang="ko-KR" altLang="en-US" sz="900" dirty="0">
                <a:ea typeface="나눔고딕" panose="020D0604000000000000" pitchFamily="50" charset="-127"/>
              </a:rPr>
              <a:t>에 대한 지식이나 기술이 부족한 상황이었습니다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그에 반해 타 팀들의 경우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다양한 기계학습을 적용한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로 방향을 정해 진행하고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저는 팀의 상황과 능력에 대한 </a:t>
            </a:r>
            <a:r>
              <a:rPr lang="ko-KR" altLang="en-US" sz="900" dirty="0" err="1">
                <a:ea typeface="나눔고딕" panose="020D0604000000000000" pitchFamily="50" charset="-127"/>
              </a:rPr>
              <a:t>자기객관화가</a:t>
            </a:r>
            <a:r>
              <a:rPr lang="ko-KR" altLang="en-US" sz="900" dirty="0">
                <a:ea typeface="나눔고딕" panose="020D0604000000000000" pitchFamily="50" charset="-127"/>
              </a:rPr>
              <a:t> 필요하다고 판단했고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팀원들에게 주어진 기간 안에서 바로 작업을 진행할 수 있는 부분을 진행하고 진행된 부분을 어필하는 방향으로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목표를 제시하였습니다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그에 따라 당시 배운 주된 내용이었던 상관관계분석</a:t>
            </a:r>
            <a:r>
              <a:rPr lang="en-US" altLang="ko-KR" sz="900" dirty="0">
                <a:ea typeface="나눔고딕" panose="020D0604000000000000" pitchFamily="50" charset="-127"/>
              </a:rPr>
              <a:t>, EDA </a:t>
            </a:r>
            <a:r>
              <a:rPr lang="ko-KR" altLang="en-US" sz="900" dirty="0">
                <a:ea typeface="나눔고딕" panose="020D0604000000000000" pitchFamily="50" charset="-127"/>
              </a:rPr>
              <a:t>위주로 분석을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시각화 부분에선 </a:t>
            </a:r>
            <a:r>
              <a:rPr lang="en-US" altLang="ko-KR" sz="900" dirty="0">
                <a:ea typeface="나눔고딕" panose="020D0604000000000000" pitchFamily="50" charset="-127"/>
              </a:rPr>
              <a:t>Matplotlib</a:t>
            </a:r>
            <a:r>
              <a:rPr lang="ko-KR" altLang="en-US" sz="900" dirty="0">
                <a:ea typeface="나눔고딕" panose="020D0604000000000000" pitchFamily="50" charset="-127"/>
              </a:rPr>
              <a:t>과 </a:t>
            </a:r>
            <a:r>
              <a:rPr lang="en-US" altLang="ko-KR" sz="900" dirty="0">
                <a:ea typeface="나눔고딕" panose="020D0604000000000000" pitchFamily="50" charset="-127"/>
              </a:rPr>
              <a:t>Seaborn</a:t>
            </a:r>
            <a:r>
              <a:rPr lang="ko-KR" altLang="en-US" sz="900" dirty="0">
                <a:ea typeface="나눔고딕" panose="020D0604000000000000" pitchFamily="50" charset="-127"/>
              </a:rPr>
              <a:t>을 주된 시각화 툴로 배웠지만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시각화 툴로 각광받고 있는 </a:t>
            </a:r>
            <a:r>
              <a:rPr lang="en-US" altLang="ko-KR" sz="900" dirty="0">
                <a:ea typeface="나눔고딕" panose="020D0604000000000000" pitchFamily="50" charset="-127"/>
              </a:rPr>
              <a:t>Tableau</a:t>
            </a:r>
            <a:r>
              <a:rPr lang="ko-KR" altLang="en-US" sz="900" dirty="0">
                <a:ea typeface="나눔고딕" panose="020D0604000000000000" pitchFamily="50" charset="-127"/>
              </a:rPr>
              <a:t>를 활용할 수만 있다면 분석결과를 더욱 효과적으로 표현할 수 있을 것이라 생각하여 </a:t>
            </a:r>
            <a:r>
              <a:rPr lang="en-US" altLang="ko-KR" sz="900" dirty="0">
                <a:ea typeface="나눔고딕" panose="020D0604000000000000" pitchFamily="50" charset="-127"/>
              </a:rPr>
              <a:t>Tableau</a:t>
            </a:r>
            <a:r>
              <a:rPr lang="ko-KR" altLang="en-US" sz="900" dirty="0">
                <a:ea typeface="나눔고딕" panose="020D0604000000000000" pitchFamily="50" charset="-127"/>
              </a:rPr>
              <a:t>를 유튜브와 블로그 자료를 통해 사용법을 익혀 활용하였습니다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마감일이 다가왔을 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비지도학습인 클러스터링 분석을 제안하였고 파이썬 활용이 가장 능숙했던 팀원과 함께 비지도학습인 클러스터링 분석을 진행하여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기간 내에 분석부분의 완성도를 높여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마무리 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수상은 하지 못하였지만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지도강사님께서 가장 걱정하던 팀이었지만 유의미한 결과를 냈다는 평가를 얻을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</a:t>
            </a:r>
            <a:endParaRPr lang="en-US" altLang="ko-KR" sz="900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88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/>
          <p:cNvGrpSpPr/>
          <p:nvPr/>
        </p:nvGrpSpPr>
        <p:grpSpPr>
          <a:xfrm>
            <a:off x="1268760" y="5672283"/>
            <a:ext cx="5184576" cy="400110"/>
            <a:chOff x="811953" y="2542034"/>
            <a:chExt cx="4309006" cy="354303"/>
          </a:xfrm>
        </p:grpSpPr>
        <p:sp>
          <p:nvSpPr>
            <p:cNvPr id="44" name="TextBox 43"/>
            <p:cNvSpPr txBox="1"/>
            <p:nvPr/>
          </p:nvSpPr>
          <p:spPr>
            <a:xfrm>
              <a:off x="2204864" y="2542034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인적 사항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11953" y="2565489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01</a:t>
              </a: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2145384" y="2608887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88"/>
          <p:cNvGrpSpPr/>
          <p:nvPr/>
        </p:nvGrpSpPr>
        <p:grpSpPr>
          <a:xfrm>
            <a:off x="1268760" y="6163407"/>
            <a:ext cx="5184576" cy="400110"/>
            <a:chOff x="811953" y="3218473"/>
            <a:chExt cx="4309006" cy="354303"/>
          </a:xfrm>
        </p:grpSpPr>
        <p:sp>
          <p:nvSpPr>
            <p:cNvPr id="46" name="TextBox 45"/>
            <p:cNvSpPr txBox="1"/>
            <p:nvPr/>
          </p:nvSpPr>
          <p:spPr>
            <a:xfrm>
              <a:off x="2204864" y="3218473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프로그래밍 역량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11953" y="3241928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02</a:t>
              </a: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2145384" y="3285326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/>
          <p:cNvGrpSpPr/>
          <p:nvPr/>
        </p:nvGrpSpPr>
        <p:grpSpPr>
          <a:xfrm>
            <a:off x="1268760" y="6654531"/>
            <a:ext cx="5184576" cy="400110"/>
            <a:chOff x="811953" y="3894912"/>
            <a:chExt cx="4309006" cy="354303"/>
          </a:xfrm>
        </p:grpSpPr>
        <p:sp>
          <p:nvSpPr>
            <p:cNvPr id="48" name="TextBox 47"/>
            <p:cNvSpPr txBox="1"/>
            <p:nvPr/>
          </p:nvSpPr>
          <p:spPr>
            <a:xfrm>
              <a:off x="2204864" y="3894912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프로젝트 및 수상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11953" y="3918367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03</a:t>
              </a: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2145384" y="3961765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/>
          <p:cNvGrpSpPr/>
          <p:nvPr/>
        </p:nvGrpSpPr>
        <p:grpSpPr>
          <a:xfrm>
            <a:off x="1268760" y="7145655"/>
            <a:ext cx="5184576" cy="400110"/>
            <a:chOff x="811953" y="4571352"/>
            <a:chExt cx="4309006" cy="354303"/>
          </a:xfrm>
        </p:grpSpPr>
        <p:sp>
          <p:nvSpPr>
            <p:cNvPr id="50" name="TextBox 49"/>
            <p:cNvSpPr txBox="1"/>
            <p:nvPr/>
          </p:nvSpPr>
          <p:spPr>
            <a:xfrm>
              <a:off x="2204864" y="4571352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기타 참고사항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11953" y="4594807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04</a:t>
              </a: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2145384" y="4638205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332656" y="2575944"/>
            <a:ext cx="6336704" cy="523220"/>
            <a:chOff x="2145384" y="2542034"/>
            <a:chExt cx="2975575" cy="463319"/>
          </a:xfrm>
        </p:grpSpPr>
        <p:sp>
          <p:nvSpPr>
            <p:cNvPr id="19" name="TextBox 18"/>
            <p:cNvSpPr txBox="1"/>
            <p:nvPr/>
          </p:nvSpPr>
          <p:spPr>
            <a:xfrm>
              <a:off x="2204864" y="2542034"/>
              <a:ext cx="2916095" cy="46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확실한 리더십으로 소통하는 분석을</a:t>
              </a:r>
              <a:r>
                <a:rPr lang="en-US" altLang="ko-KR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, </a:t>
              </a:r>
              <a:r>
                <a:rPr lang="ko-KR" altLang="en-US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이민성</a:t>
              </a:r>
              <a:endParaRPr lang="en-US" altLang="ko-KR" sz="2800" spc="-2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2145384" y="2608887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213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6" name="TextBox 1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67994" y="4161863"/>
            <a:ext cx="3528392" cy="1005790"/>
            <a:chOff x="1564596" y="4536237"/>
            <a:chExt cx="3528392" cy="1005790"/>
          </a:xfrm>
        </p:grpSpPr>
        <p:sp>
          <p:nvSpPr>
            <p:cNvPr id="17" name="TextBox 16"/>
            <p:cNvSpPr txBox="1"/>
            <p:nvPr/>
          </p:nvSpPr>
          <p:spPr>
            <a:xfrm>
              <a:off x="1564596" y="4680253"/>
              <a:ext cx="352839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spc="-400" dirty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인적사항</a:t>
              </a:r>
              <a:endParaRPr lang="ko-KR" altLang="en-US" sz="5000" spc="-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1664804" y="4536237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6820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인적사항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954960"/>
              </p:ext>
            </p:extLst>
          </p:nvPr>
        </p:nvGraphicFramePr>
        <p:xfrm>
          <a:off x="338207" y="1640336"/>
          <a:ext cx="6186420" cy="15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8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이민성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남자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010-3641-6141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2"/>
                        </a:rPr>
                        <a:t>lgt302@hanmail.net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생년월일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93.12.03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병역구분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군필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인천 광역시 부평구 </a:t>
                      </a:r>
                      <a:r>
                        <a:rPr lang="ko-KR" altLang="en-US" sz="1200" b="1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부영로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165 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우성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APT 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108-205</a:t>
                      </a:r>
                      <a:endParaRPr lang="ko-KR" altLang="en-US" sz="12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 </a:t>
                      </a:r>
                      <a:r>
                        <a:rPr lang="ko-KR" altLang="en-US" sz="1200" b="1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부영로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</a:t>
                      </a:r>
                    </a:p>
                    <a:p>
                      <a:pPr algn="just" latinLnBrk="1"/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  <a:endParaRPr lang="ko-KR" altLang="en-US" sz="12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338203" y="1208088"/>
            <a:ext cx="666849" cy="312541"/>
            <a:chOff x="332656" y="4143997"/>
            <a:chExt cx="666849" cy="312541"/>
          </a:xfrm>
        </p:grpSpPr>
        <p:sp>
          <p:nvSpPr>
            <p:cNvPr id="12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인적사항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901897"/>
              </p:ext>
            </p:extLst>
          </p:nvPr>
        </p:nvGraphicFramePr>
        <p:xfrm>
          <a:off x="338203" y="4525229"/>
          <a:ext cx="6186424" cy="189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학교명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소재지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2013.03 ~ 2019.08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총신대학교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영어교육과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6964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338203" y="4092981"/>
            <a:ext cx="666849" cy="312541"/>
            <a:chOff x="332656" y="4143997"/>
            <a:chExt cx="666849" cy="312541"/>
          </a:xfrm>
        </p:grpSpPr>
        <p:sp>
          <p:nvSpPr>
            <p:cNvPr id="2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학력사항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300085"/>
              </p:ext>
            </p:extLst>
          </p:nvPr>
        </p:nvGraphicFramePr>
        <p:xfrm>
          <a:off x="338203" y="7410122"/>
          <a:ext cx="6186424" cy="199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2021.02~2021.05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티씨컴퍼니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교육기획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2019.11 ~ 2020.03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Siller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Preferred Company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Administrative team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2017.12 ~ 2018.01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스카우트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전략기획팀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11224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6" name="그룹 25"/>
          <p:cNvGrpSpPr/>
          <p:nvPr/>
        </p:nvGrpSpPr>
        <p:grpSpPr>
          <a:xfrm>
            <a:off x="338203" y="6977874"/>
            <a:ext cx="666849" cy="312541"/>
            <a:chOff x="332656" y="4143997"/>
            <a:chExt cx="666849" cy="312541"/>
          </a:xfrm>
        </p:grpSpPr>
        <p:sp>
          <p:nvSpPr>
            <p:cNvPr id="27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경력사항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01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3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8" name="TextBox 17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02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17" name="TextBox 16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프로그래밍 역량</a:t>
              </a:r>
              <a:endParaRPr lang="ko-KR" altLang="en-US" sz="2500" spc="-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31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 역량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38203" y="1208088"/>
            <a:ext cx="2295500" cy="312541"/>
            <a:chOff x="332656" y="4143997"/>
            <a:chExt cx="2295500" cy="312541"/>
          </a:xfrm>
        </p:grpSpPr>
        <p:sp>
          <p:nvSpPr>
            <p:cNvPr id="2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22955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프로그래밍  및 라이브러리 역량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162568"/>
              </p:ext>
            </p:extLst>
          </p:nvPr>
        </p:nvGraphicFramePr>
        <p:xfrm>
          <a:off x="333373" y="1640681"/>
          <a:ext cx="6191252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Tools</a:t>
                      </a:r>
                      <a:endParaRPr kumimoji="0" lang="ko-KR" altLang="en-US" sz="1200" b="1" i="0" u="none" strike="noStrike" kern="1200" cap="none" spc="-10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</a:gsLst>
                          <a:lin ang="0" scaled="1"/>
                        </a:gra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라이브러리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Python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AWS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Pandas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Matplotlib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SQL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Tableau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Numpy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Seaborn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JavaScript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HDFS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TensorFlow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Scipy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MongoDB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Sklearn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Pytorch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931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statsmodels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Keras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344444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02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38203" y="5167980"/>
            <a:ext cx="1994136" cy="312541"/>
            <a:chOff x="332656" y="4143997"/>
            <a:chExt cx="1994136" cy="312541"/>
          </a:xfrm>
        </p:grpSpPr>
        <p:sp>
          <p:nvSpPr>
            <p:cNvPr id="16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99413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코딩 테스트 등급 및 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GitHub</a:t>
              </a:r>
              <a:endParaRPr lang="ko-KR" altLang="en-US" sz="1600" b="1" spc="-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D2099CE-843D-4C5D-B9EC-61B35D09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3" y="5777040"/>
            <a:ext cx="3992843" cy="151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3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6" name="TextBox 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9" name="TextBox 8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프로젝트 및 수상</a:t>
              </a:r>
              <a:endParaRPr lang="ko-KR" altLang="en-US" sz="2500" spc="-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8652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460692"/>
              </p:ext>
            </p:extLst>
          </p:nvPr>
        </p:nvGraphicFramePr>
        <p:xfrm>
          <a:off x="338203" y="1640681"/>
          <a:ext cx="6186420" cy="2756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숙소 추천서비스 </a:t>
                      </a:r>
                      <a:endParaRPr lang="ko-KR" altLang="en-US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기여도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40%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파이프라인 구축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Python, Mongo DB, HTML/CSS, JavaScript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2020..05.17 ~ 2020.10.08 (844</a:t>
                      </a:r>
                      <a:r>
                        <a:rPr lang="ko-KR" altLang="en-US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</a:t>
                      </a:r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Spherical K-means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기반 클러스터링 모델 구축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W2V/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코사인 유사도를 활용한 콘텐츠 기반 필터링 모델 구축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엔지니어와의 협업을 통한 파이프라인 내 모델 연결 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프로젝트 경진대회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등 수상</a:t>
                      </a:r>
                    </a:p>
                  </a:txBody>
                  <a:tcPr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756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90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결과이미지</a:t>
            </a: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 삽입 </a:t>
            </a:r>
            <a:r>
              <a:rPr kumimoji="1" lang="en-US" altLang="ko-KR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( </a:t>
            </a: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양식은 자유</a:t>
            </a:r>
            <a:r>
              <a:rPr kumimoji="1" lang="en-US" altLang="ko-KR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)</a:t>
            </a:r>
            <a:endParaRPr kumimoji="1" lang="ko-KR" altLang="en-US" sz="1200" spc="-1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38203" y="1208088"/>
            <a:ext cx="1397819" cy="312541"/>
            <a:chOff x="332656" y="4143997"/>
            <a:chExt cx="1397819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프로젝트 내역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38203" y="5167980"/>
            <a:ext cx="1199046" cy="312541"/>
            <a:chOff x="332656" y="4143997"/>
            <a:chExt cx="1199046" cy="312541"/>
          </a:xfrm>
        </p:grpSpPr>
        <p:sp>
          <p:nvSpPr>
            <p:cNvPr id="17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19904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프로젝트 이미지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251095-4809-4233-90A0-E0D76E92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9" y="7422165"/>
            <a:ext cx="3090793" cy="18298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AB71B8-BA8C-4C5B-A072-1ADEEEA20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18" y="5590878"/>
            <a:ext cx="3078413" cy="18816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E82867-EA99-4B36-97FD-54676C324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431" y="5600575"/>
            <a:ext cx="3104361" cy="18816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00237B-2979-49CF-993A-6474C709E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2" y="7472486"/>
            <a:ext cx="3077223" cy="172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7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424088"/>
              </p:ext>
            </p:extLst>
          </p:nvPr>
        </p:nvGraphicFramePr>
        <p:xfrm>
          <a:off x="338203" y="1640681"/>
          <a:ext cx="6186420" cy="259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주택가격 예측 모델링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기여도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30%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수집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전처리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2020.05.17 ~ 2020.10.08 (844</a:t>
                      </a:r>
                      <a:r>
                        <a:rPr lang="ko-KR" altLang="en-US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</a:t>
                      </a:r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아파트 실거래가 데이터 수집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연도별 </a:t>
                      </a:r>
                      <a:r>
                        <a:rPr lang="ko-KR" altLang="en-US" sz="1200" b="0" kern="120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전처리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및 파생변수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평당 가격 등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생성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ARIMA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및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Prophet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모델 생성 후 타 모델과 기초 성능 비교</a:t>
                      </a:r>
                    </a:p>
                  </a:txBody>
                  <a:tcPr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756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90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프로젝트 이미지 삽입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38203" y="1208088"/>
            <a:ext cx="1397819" cy="312541"/>
            <a:chOff x="332656" y="4143997"/>
            <a:chExt cx="1397819" cy="312541"/>
          </a:xfrm>
        </p:grpSpPr>
        <p:sp>
          <p:nvSpPr>
            <p:cNvPr id="21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프로젝트 내역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338203" y="5167980"/>
            <a:ext cx="1199046" cy="312541"/>
            <a:chOff x="332656" y="4143997"/>
            <a:chExt cx="1199046" cy="312541"/>
          </a:xfrm>
        </p:grpSpPr>
        <p:sp>
          <p:nvSpPr>
            <p:cNvPr id="28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19904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프로젝트 이미지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FAEEA88-DFA4-48BF-9FC0-4CE3CE86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1" y="5613054"/>
            <a:ext cx="3090798" cy="18594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FD7729-D748-4A95-BD52-7D38E339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9" y="5613053"/>
            <a:ext cx="3064181" cy="18594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6E172B-00E4-4DD2-9115-B60F28D69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3" y="7484965"/>
            <a:ext cx="3095627" cy="17054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13AF4F-D170-48A0-8829-71C8C8B9E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413" y="7442440"/>
            <a:ext cx="3085466" cy="174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041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멀티캠퍼스 뉴컬러">
      <a:dk1>
        <a:sysClr val="windowText" lastClr="000000"/>
      </a:dk1>
      <a:lt1>
        <a:sysClr val="window" lastClr="FFFFFF"/>
      </a:lt1>
      <a:dk2>
        <a:srgbClr val="003592"/>
      </a:dk2>
      <a:lt2>
        <a:srgbClr val="FF6B00"/>
      </a:lt2>
      <a:accent1>
        <a:srgbClr val="646569"/>
      </a:accent1>
      <a:accent2>
        <a:srgbClr val="DBD9D6"/>
      </a:accent2>
      <a:accent3>
        <a:srgbClr val="22B8B1"/>
      </a:accent3>
      <a:accent4>
        <a:srgbClr val="819FB1"/>
      </a:accent4>
      <a:accent5>
        <a:srgbClr val="14CEBC"/>
      </a:accent5>
      <a:accent6>
        <a:srgbClr val="EB6603"/>
      </a:accent6>
      <a:hlink>
        <a:srgbClr val="0000FF"/>
      </a:hlink>
      <a:folHlink>
        <a:srgbClr val="800080"/>
      </a:folHlink>
    </a:clrScheme>
    <a:fontScheme name="사용자 지정 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</TotalTime>
  <Words>1407</Words>
  <Application>Microsoft Office PowerPoint</Application>
  <PresentationFormat>사용자 지정</PresentationFormat>
  <Paragraphs>190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나눔고딕 ExtraBold</vt:lpstr>
      <vt:lpstr>나눔고딕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인적사항</vt:lpstr>
      <vt:lpstr>PowerPoint 프레젠테이션</vt:lpstr>
      <vt:lpstr>2. 프로그래밍 역량</vt:lpstr>
      <vt:lpstr>PowerPoint 프레젠테이션</vt:lpstr>
      <vt:lpstr>3. 프로젝트 및 수상</vt:lpstr>
      <vt:lpstr>3. 프로젝트 및 수상</vt:lpstr>
      <vt:lpstr>3. 프로젝트 및 수상</vt:lpstr>
      <vt:lpstr>PowerPoint 프레젠테이션</vt:lpstr>
      <vt:lpstr>   PR</vt:lpstr>
      <vt:lpstr>   PR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GyeongMin Kim</dc:creator>
  <cp:lastModifiedBy>이 민성</cp:lastModifiedBy>
  <cp:revision>110</cp:revision>
  <dcterms:created xsi:type="dcterms:W3CDTF">2019-07-18T01:03:32Z</dcterms:created>
  <dcterms:modified xsi:type="dcterms:W3CDTF">2021-10-19T08:52:34Z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C:\Users\multicampus\OneDrive\전략사업3그룹\탬플릿\멀캠 표준템플릿_세로형.pptx</vt:lpwstr>
  </property>
</Properties>
</file>